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797" r:id="rId2"/>
    <p:sldMasterId id="2147483816" r:id="rId3"/>
    <p:sldMasterId id="2147483683" r:id="rId4"/>
    <p:sldMasterId id="2147483895" r:id="rId5"/>
  </p:sldMasterIdLst>
  <p:notesMasterIdLst>
    <p:notesMasterId r:id="rId52"/>
  </p:notesMasterIdLst>
  <p:handoutMasterIdLst>
    <p:handoutMasterId r:id="rId53"/>
  </p:handoutMasterIdLst>
  <p:sldIdLst>
    <p:sldId id="283" r:id="rId6"/>
    <p:sldId id="351" r:id="rId7"/>
    <p:sldId id="372" r:id="rId8"/>
    <p:sldId id="367" r:id="rId9"/>
    <p:sldId id="306" r:id="rId10"/>
    <p:sldId id="319" r:id="rId11"/>
    <p:sldId id="352" r:id="rId12"/>
    <p:sldId id="384" r:id="rId13"/>
    <p:sldId id="383" r:id="rId14"/>
    <p:sldId id="338" r:id="rId15"/>
    <p:sldId id="337" r:id="rId16"/>
    <p:sldId id="385" r:id="rId17"/>
    <p:sldId id="375" r:id="rId18"/>
    <p:sldId id="353" r:id="rId19"/>
    <p:sldId id="340" r:id="rId20"/>
    <p:sldId id="341" r:id="rId21"/>
    <p:sldId id="342" r:id="rId22"/>
    <p:sldId id="343" r:id="rId23"/>
    <p:sldId id="344" r:id="rId24"/>
    <p:sldId id="345" r:id="rId25"/>
    <p:sldId id="346" r:id="rId26"/>
    <p:sldId id="347" r:id="rId27"/>
    <p:sldId id="348" r:id="rId28"/>
    <p:sldId id="349" r:id="rId29"/>
    <p:sldId id="350" r:id="rId30"/>
    <p:sldId id="354" r:id="rId31"/>
    <p:sldId id="381" r:id="rId32"/>
    <p:sldId id="386" r:id="rId33"/>
    <p:sldId id="382" r:id="rId34"/>
    <p:sldId id="336" r:id="rId35"/>
    <p:sldId id="364" r:id="rId36"/>
    <p:sldId id="335" r:id="rId37"/>
    <p:sldId id="376" r:id="rId38"/>
    <p:sldId id="377" r:id="rId39"/>
    <p:sldId id="355" r:id="rId40"/>
    <p:sldId id="356" r:id="rId41"/>
    <p:sldId id="357" r:id="rId42"/>
    <p:sldId id="359" r:id="rId43"/>
    <p:sldId id="387" r:id="rId44"/>
    <p:sldId id="362" r:id="rId45"/>
    <p:sldId id="361" r:id="rId46"/>
    <p:sldId id="363" r:id="rId47"/>
    <p:sldId id="370" r:id="rId48"/>
    <p:sldId id="371" r:id="rId49"/>
    <p:sldId id="379" r:id="rId50"/>
    <p:sldId id="280" r:id="rId5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_图片版" id="{E8D0D622-F6C6-F44A-B365-B4A5FF6195C2}">
          <p14:sldIdLst>
            <p14:sldId id="283"/>
          </p14:sldIdLst>
        </p14:section>
        <p14:section name="目录页" id="{9D221634-295C-7843-AF5C-A0CB4F229241}">
          <p14:sldIdLst>
            <p14:sldId id="351"/>
          </p14:sldIdLst>
        </p14:section>
        <p14:section name="章节页" id="{FD05EE94-C931-8C4B-83A2-004B32AA1207}">
          <p14:sldIdLst/>
        </p14:section>
        <p14:section name="无标题节" id="{B571A4C7-CDD5-47CC-8337-82254FB0502A}">
          <p14:sldIdLst>
            <p14:sldId id="372"/>
            <p14:sldId id="367"/>
            <p14:sldId id="306"/>
            <p14:sldId id="319"/>
            <p14:sldId id="352"/>
            <p14:sldId id="384"/>
            <p14:sldId id="383"/>
            <p14:sldId id="338"/>
            <p14:sldId id="337"/>
            <p14:sldId id="385"/>
            <p14:sldId id="375"/>
            <p14:sldId id="353"/>
            <p14:sldId id="340"/>
            <p14:sldId id="341"/>
            <p14:sldId id="342"/>
            <p14:sldId id="343"/>
            <p14:sldId id="344"/>
            <p14:sldId id="345"/>
            <p14:sldId id="346"/>
            <p14:sldId id="347"/>
            <p14:sldId id="348"/>
            <p14:sldId id="349"/>
            <p14:sldId id="350"/>
            <p14:sldId id="354"/>
            <p14:sldId id="381"/>
            <p14:sldId id="386"/>
            <p14:sldId id="382"/>
            <p14:sldId id="336"/>
            <p14:sldId id="364"/>
            <p14:sldId id="335"/>
            <p14:sldId id="376"/>
            <p14:sldId id="377"/>
            <p14:sldId id="355"/>
            <p14:sldId id="356"/>
            <p14:sldId id="357"/>
            <p14:sldId id="359"/>
            <p14:sldId id="387"/>
            <p14:sldId id="362"/>
            <p14:sldId id="361"/>
            <p14:sldId id="363"/>
            <p14:sldId id="370"/>
            <p14:sldId id="371"/>
            <p14:sldId id="379"/>
          </p14:sldIdLst>
        </p14:section>
        <p14:section name="结束页" id="{3F9D54A7-3BE2-2540-BB4C-DFE5509085F3}">
          <p14:sldIdLst>
            <p14:sldId id="280"/>
          </p14:sldIdLst>
        </p14:section>
      </p14:sectionLst>
    </p:ext>
    <p:ext uri="{EFAFB233-063F-42B5-8137-9DF3F51BA10A}">
      <p15:sldGuideLst xmlns:p15="http://schemas.microsoft.com/office/powerpoint/2012/main">
        <p15:guide id="5" pos="3701" userDrawn="1">
          <p15:clr>
            <a:srgbClr val="A4A3A4"/>
          </p15:clr>
        </p15:guide>
        <p15:guide id="6" orient="horz" pos="2159" userDrawn="1">
          <p15:clr>
            <a:srgbClr val="A4A3A4"/>
          </p15:clr>
        </p15:guide>
        <p15:guide id="7" pos="353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EBEBEB"/>
    <a:srgbClr val="FFFFFF"/>
    <a:srgbClr val="000000"/>
    <a:srgbClr val="E9002F"/>
    <a:srgbClr val="595757"/>
    <a:srgbClr val="221815"/>
    <a:srgbClr val="888888"/>
    <a:srgbClr val="898989"/>
    <a:srgbClr val="B5B5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3276" autoAdjust="0"/>
  </p:normalViewPr>
  <p:slideViewPr>
    <p:cSldViewPr snapToGrid="0" snapToObjects="1">
      <p:cViewPr varScale="1">
        <p:scale>
          <a:sx n="93" d="100"/>
          <a:sy n="93" d="100"/>
        </p:scale>
        <p:origin x="1134" y="84"/>
      </p:cViewPr>
      <p:guideLst>
        <p:guide pos="3701"/>
        <p:guide orient="horz" pos="2159"/>
        <p:guide pos="353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11/1/2020</a:t>
            </a:fld>
            <a:endParaRPr lang="en-US"/>
          </a:p>
        </p:txBody>
      </p:sp>
      <p:sp>
        <p:nvSpPr>
          <p:cNvPr id="4" name="Footer Placeholder 3">
            <a:extLst>
              <a:ext uri="{FF2B5EF4-FFF2-40B4-BE49-F238E27FC236}">
                <a16:creationId xmlns=""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3034274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10</a:t>
            </a:fld>
            <a:endParaRPr lang="en-US"/>
          </a:p>
        </p:txBody>
      </p:sp>
    </p:spTree>
    <p:extLst>
      <p:ext uri="{BB962C8B-B14F-4D97-AF65-F5344CB8AC3E}">
        <p14:creationId xmlns:p14="http://schemas.microsoft.com/office/powerpoint/2010/main" val="3526194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11</a:t>
            </a:fld>
            <a:endParaRPr lang="en-US"/>
          </a:p>
        </p:txBody>
      </p:sp>
    </p:spTree>
    <p:extLst>
      <p:ext uri="{BB962C8B-B14F-4D97-AF65-F5344CB8AC3E}">
        <p14:creationId xmlns:p14="http://schemas.microsoft.com/office/powerpoint/2010/main" val="1097365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b="0" dirty="0"/>
          </a:p>
        </p:txBody>
      </p:sp>
      <p:sp>
        <p:nvSpPr>
          <p:cNvPr id="4" name="灯片编号占位符 3"/>
          <p:cNvSpPr>
            <a:spLocks noGrp="1"/>
          </p:cNvSpPr>
          <p:nvPr>
            <p:ph type="sldNum" sz="quarter" idx="10"/>
          </p:nvPr>
        </p:nvSpPr>
        <p:spPr/>
        <p:txBody>
          <a:bodyPr/>
          <a:lstStyle/>
          <a:p>
            <a:fld id="{F07326F3-4732-B74B-9C70-D0992466E499}" type="slidenum">
              <a:rPr lang="en-US" smtClean="0"/>
              <a:t>12</a:t>
            </a:fld>
            <a:endParaRPr lang="en-US"/>
          </a:p>
        </p:txBody>
      </p:sp>
    </p:spTree>
    <p:extLst>
      <p:ext uri="{BB962C8B-B14F-4D97-AF65-F5344CB8AC3E}">
        <p14:creationId xmlns:p14="http://schemas.microsoft.com/office/powerpoint/2010/main" val="1157004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F07326F3-4732-B74B-9C70-D0992466E499}" type="slidenum">
              <a:rPr lang="en-US" smtClean="0"/>
              <a:t>13</a:t>
            </a:fld>
            <a:endParaRPr lang="en-US"/>
          </a:p>
        </p:txBody>
      </p:sp>
    </p:spTree>
    <p:extLst>
      <p:ext uri="{BB962C8B-B14F-4D97-AF65-F5344CB8AC3E}">
        <p14:creationId xmlns:p14="http://schemas.microsoft.com/office/powerpoint/2010/main" val="1368585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F07326F3-4732-B74B-9C70-D0992466E499}" type="slidenum">
              <a:rPr lang="en-US" smtClean="0"/>
              <a:t>15</a:t>
            </a:fld>
            <a:endParaRPr lang="en-US"/>
          </a:p>
        </p:txBody>
      </p:sp>
    </p:spTree>
    <p:extLst>
      <p:ext uri="{BB962C8B-B14F-4D97-AF65-F5344CB8AC3E}">
        <p14:creationId xmlns:p14="http://schemas.microsoft.com/office/powerpoint/2010/main" val="414309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F07326F3-4732-B74B-9C70-D0992466E499}" type="slidenum">
              <a:rPr lang="en-US" smtClean="0"/>
              <a:t>16</a:t>
            </a:fld>
            <a:endParaRPr lang="en-US"/>
          </a:p>
        </p:txBody>
      </p:sp>
    </p:spTree>
    <p:extLst>
      <p:ext uri="{BB962C8B-B14F-4D97-AF65-F5344CB8AC3E}">
        <p14:creationId xmlns:p14="http://schemas.microsoft.com/office/powerpoint/2010/main" val="849486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F07326F3-4732-B74B-9C70-D0992466E499}" type="slidenum">
              <a:rPr lang="en-US" smtClean="0"/>
              <a:t>17</a:t>
            </a:fld>
            <a:endParaRPr lang="en-US"/>
          </a:p>
        </p:txBody>
      </p:sp>
    </p:spTree>
    <p:extLst>
      <p:ext uri="{BB962C8B-B14F-4D97-AF65-F5344CB8AC3E}">
        <p14:creationId xmlns:p14="http://schemas.microsoft.com/office/powerpoint/2010/main" val="3374932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F07326F3-4732-B74B-9C70-D0992466E499}" type="slidenum">
              <a:rPr lang="en-US" smtClean="0"/>
              <a:t>18</a:t>
            </a:fld>
            <a:endParaRPr lang="en-US"/>
          </a:p>
        </p:txBody>
      </p:sp>
    </p:spTree>
    <p:extLst>
      <p:ext uri="{BB962C8B-B14F-4D97-AF65-F5344CB8AC3E}">
        <p14:creationId xmlns:p14="http://schemas.microsoft.com/office/powerpoint/2010/main" val="3534341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F07326F3-4732-B74B-9C70-D0992466E499}" type="slidenum">
              <a:rPr lang="en-US" smtClean="0"/>
              <a:t>19</a:t>
            </a:fld>
            <a:endParaRPr lang="en-US"/>
          </a:p>
        </p:txBody>
      </p:sp>
    </p:spTree>
    <p:extLst>
      <p:ext uri="{BB962C8B-B14F-4D97-AF65-F5344CB8AC3E}">
        <p14:creationId xmlns:p14="http://schemas.microsoft.com/office/powerpoint/2010/main" val="99201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F07326F3-4732-B74B-9C70-D0992466E499}" type="slidenum">
              <a:rPr lang="en-US" smtClean="0"/>
              <a:t>20</a:t>
            </a:fld>
            <a:endParaRPr lang="en-US"/>
          </a:p>
        </p:txBody>
      </p:sp>
    </p:spTree>
    <p:extLst>
      <p:ext uri="{BB962C8B-B14F-4D97-AF65-F5344CB8AC3E}">
        <p14:creationId xmlns:p14="http://schemas.microsoft.com/office/powerpoint/2010/main" val="3159856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2</a:t>
            </a:fld>
            <a:endParaRPr lang="en-US"/>
          </a:p>
        </p:txBody>
      </p:sp>
    </p:spTree>
    <p:extLst>
      <p:ext uri="{BB962C8B-B14F-4D97-AF65-F5344CB8AC3E}">
        <p14:creationId xmlns:p14="http://schemas.microsoft.com/office/powerpoint/2010/main" val="3960095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21</a:t>
            </a:fld>
            <a:endParaRPr lang="en-US"/>
          </a:p>
        </p:txBody>
      </p:sp>
    </p:spTree>
    <p:extLst>
      <p:ext uri="{BB962C8B-B14F-4D97-AF65-F5344CB8AC3E}">
        <p14:creationId xmlns:p14="http://schemas.microsoft.com/office/powerpoint/2010/main" val="830917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22</a:t>
            </a:fld>
            <a:endParaRPr lang="en-US"/>
          </a:p>
        </p:txBody>
      </p:sp>
    </p:spTree>
    <p:extLst>
      <p:ext uri="{BB962C8B-B14F-4D97-AF65-F5344CB8AC3E}">
        <p14:creationId xmlns:p14="http://schemas.microsoft.com/office/powerpoint/2010/main" val="3948301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F07326F3-4732-B74B-9C70-D0992466E499}" type="slidenum">
              <a:rPr lang="en-US" smtClean="0"/>
              <a:t>23</a:t>
            </a:fld>
            <a:endParaRPr lang="en-US"/>
          </a:p>
        </p:txBody>
      </p:sp>
    </p:spTree>
    <p:extLst>
      <p:ext uri="{BB962C8B-B14F-4D97-AF65-F5344CB8AC3E}">
        <p14:creationId xmlns:p14="http://schemas.microsoft.com/office/powerpoint/2010/main" val="4225046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24</a:t>
            </a:fld>
            <a:endParaRPr lang="en-US"/>
          </a:p>
        </p:txBody>
      </p:sp>
    </p:spTree>
    <p:extLst>
      <p:ext uri="{BB962C8B-B14F-4D97-AF65-F5344CB8AC3E}">
        <p14:creationId xmlns:p14="http://schemas.microsoft.com/office/powerpoint/2010/main" val="2586680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25</a:t>
            </a:fld>
            <a:endParaRPr lang="en-US"/>
          </a:p>
        </p:txBody>
      </p:sp>
    </p:spTree>
    <p:extLst>
      <p:ext uri="{BB962C8B-B14F-4D97-AF65-F5344CB8AC3E}">
        <p14:creationId xmlns:p14="http://schemas.microsoft.com/office/powerpoint/2010/main" val="875340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26</a:t>
            </a:fld>
            <a:endParaRPr lang="en-US"/>
          </a:p>
        </p:txBody>
      </p:sp>
    </p:spTree>
    <p:extLst>
      <p:ext uri="{BB962C8B-B14F-4D97-AF65-F5344CB8AC3E}">
        <p14:creationId xmlns:p14="http://schemas.microsoft.com/office/powerpoint/2010/main" val="2538856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600" b="0" i="0" kern="1200" baseline="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07326F3-4732-B74B-9C70-D0992466E499}" type="slidenum">
              <a:rPr lang="en-US" smtClean="0"/>
              <a:t>27</a:t>
            </a:fld>
            <a:endParaRPr lang="en-US"/>
          </a:p>
        </p:txBody>
      </p:sp>
    </p:spTree>
    <p:extLst>
      <p:ext uri="{BB962C8B-B14F-4D97-AF65-F5344CB8AC3E}">
        <p14:creationId xmlns:p14="http://schemas.microsoft.com/office/powerpoint/2010/main" val="32866113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28</a:t>
            </a:fld>
            <a:endParaRPr lang="en-US"/>
          </a:p>
        </p:txBody>
      </p:sp>
    </p:spTree>
    <p:extLst>
      <p:ext uri="{BB962C8B-B14F-4D97-AF65-F5344CB8AC3E}">
        <p14:creationId xmlns:p14="http://schemas.microsoft.com/office/powerpoint/2010/main" val="3745374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29</a:t>
            </a:fld>
            <a:endParaRPr lang="en-US"/>
          </a:p>
        </p:txBody>
      </p:sp>
    </p:spTree>
    <p:extLst>
      <p:ext uri="{BB962C8B-B14F-4D97-AF65-F5344CB8AC3E}">
        <p14:creationId xmlns:p14="http://schemas.microsoft.com/office/powerpoint/2010/main" val="1757654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30</a:t>
            </a:fld>
            <a:endParaRPr lang="en-US"/>
          </a:p>
        </p:txBody>
      </p:sp>
    </p:spTree>
    <p:extLst>
      <p:ext uri="{BB962C8B-B14F-4D97-AF65-F5344CB8AC3E}">
        <p14:creationId xmlns:p14="http://schemas.microsoft.com/office/powerpoint/2010/main" val="2327169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3</a:t>
            </a:fld>
            <a:endParaRPr lang="en-US"/>
          </a:p>
        </p:txBody>
      </p:sp>
    </p:spTree>
    <p:extLst>
      <p:ext uri="{BB962C8B-B14F-4D97-AF65-F5344CB8AC3E}">
        <p14:creationId xmlns:p14="http://schemas.microsoft.com/office/powerpoint/2010/main" val="3676322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31</a:t>
            </a:fld>
            <a:endParaRPr lang="en-US"/>
          </a:p>
        </p:txBody>
      </p:sp>
    </p:spTree>
    <p:extLst>
      <p:ext uri="{BB962C8B-B14F-4D97-AF65-F5344CB8AC3E}">
        <p14:creationId xmlns:p14="http://schemas.microsoft.com/office/powerpoint/2010/main" val="1755589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33</a:t>
            </a:fld>
            <a:endParaRPr lang="en-US"/>
          </a:p>
        </p:txBody>
      </p:sp>
    </p:spTree>
    <p:extLst>
      <p:ext uri="{BB962C8B-B14F-4D97-AF65-F5344CB8AC3E}">
        <p14:creationId xmlns:p14="http://schemas.microsoft.com/office/powerpoint/2010/main" val="369276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34</a:t>
            </a:fld>
            <a:endParaRPr lang="en-US"/>
          </a:p>
        </p:txBody>
      </p:sp>
    </p:spTree>
    <p:extLst>
      <p:ext uri="{BB962C8B-B14F-4D97-AF65-F5344CB8AC3E}">
        <p14:creationId xmlns:p14="http://schemas.microsoft.com/office/powerpoint/2010/main" val="2866203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36</a:t>
            </a:fld>
            <a:endParaRPr lang="en-US"/>
          </a:p>
        </p:txBody>
      </p:sp>
    </p:spTree>
    <p:extLst>
      <p:ext uri="{BB962C8B-B14F-4D97-AF65-F5344CB8AC3E}">
        <p14:creationId xmlns:p14="http://schemas.microsoft.com/office/powerpoint/2010/main" val="2801516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F07326F3-4732-B74B-9C70-D0992466E499}" type="slidenum">
              <a:rPr lang="en-US" smtClean="0"/>
              <a:t>37</a:t>
            </a:fld>
            <a:endParaRPr lang="en-US"/>
          </a:p>
        </p:txBody>
      </p:sp>
    </p:spTree>
    <p:extLst>
      <p:ext uri="{BB962C8B-B14F-4D97-AF65-F5344CB8AC3E}">
        <p14:creationId xmlns:p14="http://schemas.microsoft.com/office/powerpoint/2010/main" val="36651105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F07326F3-4732-B74B-9C70-D0992466E499}" type="slidenum">
              <a:rPr lang="en-US" smtClean="0"/>
              <a:t>38</a:t>
            </a:fld>
            <a:endParaRPr lang="en-US"/>
          </a:p>
        </p:txBody>
      </p:sp>
    </p:spTree>
    <p:extLst>
      <p:ext uri="{BB962C8B-B14F-4D97-AF65-F5344CB8AC3E}">
        <p14:creationId xmlns:p14="http://schemas.microsoft.com/office/powerpoint/2010/main" val="901967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39</a:t>
            </a:fld>
            <a:endParaRPr lang="en-US"/>
          </a:p>
        </p:txBody>
      </p:sp>
    </p:spTree>
    <p:extLst>
      <p:ext uri="{BB962C8B-B14F-4D97-AF65-F5344CB8AC3E}">
        <p14:creationId xmlns:p14="http://schemas.microsoft.com/office/powerpoint/2010/main" val="2488095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40</a:t>
            </a:fld>
            <a:endParaRPr lang="en-US"/>
          </a:p>
        </p:txBody>
      </p:sp>
    </p:spTree>
    <p:extLst>
      <p:ext uri="{BB962C8B-B14F-4D97-AF65-F5344CB8AC3E}">
        <p14:creationId xmlns:p14="http://schemas.microsoft.com/office/powerpoint/2010/main" val="18381271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41</a:t>
            </a:fld>
            <a:endParaRPr lang="en-US"/>
          </a:p>
        </p:txBody>
      </p:sp>
    </p:spTree>
    <p:extLst>
      <p:ext uri="{BB962C8B-B14F-4D97-AF65-F5344CB8AC3E}">
        <p14:creationId xmlns:p14="http://schemas.microsoft.com/office/powerpoint/2010/main" val="2927968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44</a:t>
            </a:fld>
            <a:endParaRPr lang="en-US"/>
          </a:p>
        </p:txBody>
      </p:sp>
    </p:spTree>
    <p:extLst>
      <p:ext uri="{BB962C8B-B14F-4D97-AF65-F5344CB8AC3E}">
        <p14:creationId xmlns:p14="http://schemas.microsoft.com/office/powerpoint/2010/main" val="1876772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07326F3-4732-B74B-9C70-D0992466E499}" type="slidenum">
              <a:rPr lang="en-US" smtClean="0"/>
              <a:t>4</a:t>
            </a:fld>
            <a:endParaRPr lang="en-US"/>
          </a:p>
        </p:txBody>
      </p:sp>
    </p:spTree>
    <p:extLst>
      <p:ext uri="{BB962C8B-B14F-4D97-AF65-F5344CB8AC3E}">
        <p14:creationId xmlns:p14="http://schemas.microsoft.com/office/powerpoint/2010/main" val="30796373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45</a:t>
            </a:fld>
            <a:endParaRPr lang="en-US"/>
          </a:p>
        </p:txBody>
      </p:sp>
    </p:spTree>
    <p:extLst>
      <p:ext uri="{BB962C8B-B14F-4D97-AF65-F5344CB8AC3E}">
        <p14:creationId xmlns:p14="http://schemas.microsoft.com/office/powerpoint/2010/main" val="33449652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t>46</a:t>
            </a:fld>
            <a:endParaRPr lang="en-US"/>
          </a:p>
        </p:txBody>
      </p:sp>
    </p:spTree>
    <p:extLst>
      <p:ext uri="{BB962C8B-B14F-4D97-AF65-F5344CB8AC3E}">
        <p14:creationId xmlns:p14="http://schemas.microsoft.com/office/powerpoint/2010/main" val="1311845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10"/>
          </p:nvPr>
        </p:nvSpPr>
        <p:spPr/>
        <p:txBody>
          <a:bodyPr/>
          <a:lstStyle/>
          <a:p>
            <a:fld id="{F07326F3-4732-B74B-9C70-D0992466E499}" type="slidenum">
              <a:rPr lang="en-US" smtClean="0"/>
              <a:t>5</a:t>
            </a:fld>
            <a:endParaRPr lang="en-US"/>
          </a:p>
        </p:txBody>
      </p:sp>
    </p:spTree>
    <p:extLst>
      <p:ext uri="{BB962C8B-B14F-4D97-AF65-F5344CB8AC3E}">
        <p14:creationId xmlns:p14="http://schemas.microsoft.com/office/powerpoint/2010/main" val="2149486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6</a:t>
            </a:fld>
            <a:endParaRPr lang="en-US"/>
          </a:p>
        </p:txBody>
      </p:sp>
    </p:spTree>
    <p:extLst>
      <p:ext uri="{BB962C8B-B14F-4D97-AF65-F5344CB8AC3E}">
        <p14:creationId xmlns:p14="http://schemas.microsoft.com/office/powerpoint/2010/main" val="2652576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7</a:t>
            </a:fld>
            <a:endParaRPr lang="en-US"/>
          </a:p>
        </p:txBody>
      </p:sp>
    </p:spTree>
    <p:extLst>
      <p:ext uri="{BB962C8B-B14F-4D97-AF65-F5344CB8AC3E}">
        <p14:creationId xmlns:p14="http://schemas.microsoft.com/office/powerpoint/2010/main" val="2694166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114530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9</a:t>
            </a:fld>
            <a:endParaRPr lang="en-US"/>
          </a:p>
        </p:txBody>
      </p:sp>
    </p:spTree>
    <p:extLst>
      <p:ext uri="{BB962C8B-B14F-4D97-AF65-F5344CB8AC3E}">
        <p14:creationId xmlns:p14="http://schemas.microsoft.com/office/powerpoint/2010/main" val="988349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b="18667"/>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extLst mod="1">
    <p:ext uri="{DCECCB84-F9BA-43D5-87BE-67443E8EF086}">
      <p15:sldGuideLst xmlns:p15="http://schemas.microsoft.com/office/powerpoint/2012/main">
        <p15:guide id="1" orient="horz" pos="341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007927" y="325439"/>
            <a:ext cx="10180909" cy="871537"/>
          </a:xfrm>
          <a:prstGeom prst="rect">
            <a:avLst/>
          </a:prstGeom>
        </p:spPr>
        <p:txBody>
          <a:bodyPr/>
          <a:lstStyle>
            <a:lvl1pPr>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007927" y="1628776"/>
            <a:ext cx="10180909"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199840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8604"/>
          <a:stretch/>
        </p:blipFill>
        <p:spPr>
          <a:xfrm>
            <a:off x="0" y="375"/>
            <a:ext cx="12197432" cy="5599236"/>
          </a:xfrm>
          <a:prstGeom prst="rect">
            <a:avLst/>
          </a:prstGeom>
        </p:spPr>
      </p:pic>
      <p:sp>
        <p:nvSpPr>
          <p:cNvPr id="8" name="Title 1">
            <a:extLst>
              <a:ext uri="{FF2B5EF4-FFF2-40B4-BE49-F238E27FC236}">
                <a16:creationId xmlns=""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smtClean="0"/>
              <a:t>单击此处编辑母版文本样式</a:t>
            </a:r>
          </a:p>
        </p:txBody>
      </p:sp>
      <p:sp>
        <p:nvSpPr>
          <p:cNvPr id="14" name="L 形 17">
            <a:extLst>
              <a:ext uri="{FF2B5EF4-FFF2-40B4-BE49-F238E27FC236}">
                <a16:creationId xmlns=""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1" b="18476"/>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b="17902"/>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extLst mod="1">
    <p:ext uri="{DCECCB84-F9BA-43D5-87BE-67443E8EF086}">
      <p15:sldGuideLst xmlns:p15="http://schemas.microsoft.com/office/powerpoint/2012/main">
        <p15:guide id="1" orient="horz" pos="341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0F7C7B5-0135-F749-B910-7325E96AE705}"/>
              </a:ext>
            </a:extLst>
          </p:cNvPr>
          <p:cNvSpPr>
            <a:spLocks noGrp="1"/>
          </p:cNvSpPr>
          <p:nvPr>
            <p:ph type="body" sz="quarter" idx="10" hasCustomPrompt="1"/>
          </p:nvPr>
        </p:nvSpPr>
        <p:spPr>
          <a:xfrm>
            <a:off x="1033620" y="1843088"/>
            <a:ext cx="10122060" cy="3013725"/>
          </a:xfrm>
          <a:prstGeom prst="rect">
            <a:avLst/>
          </a:prstGeom>
        </p:spPr>
        <p:txBody>
          <a:bodyPr tIns="90000" bIns="90000"/>
          <a:lstStyle>
            <a:lvl1pPr marL="412750" indent="-398463">
              <a:lnSpc>
                <a:spcPct val="70000"/>
              </a:lnSpc>
              <a:buFont typeface="+mj-lt"/>
              <a:buAutoNum type="arabicPeriod"/>
              <a:tabLst/>
              <a:defRPr sz="2200">
                <a:solidFill>
                  <a:schemeClr val="tx1"/>
                </a:solidFill>
                <a:latin typeface="Microsoft YaHei" panose="020B0503020204020204" pitchFamily="34" charset="-122"/>
                <a:ea typeface="Microsoft YaHei" panose="020B0503020204020204" pitchFamily="34" charset="-122"/>
              </a:defRPr>
            </a:lvl1pPr>
            <a:lvl2pPr marL="412750" indent="-398463">
              <a:buFont typeface="+mj-lt"/>
              <a:buAutoNum type="arabicPeriod"/>
              <a:tabLst/>
              <a:defRPr/>
            </a:lvl2pPr>
            <a:lvl3pPr marL="14287" indent="0">
              <a:buFont typeface="+mj-lt"/>
              <a:buNone/>
              <a:tabLst/>
              <a:defRPr sz="2200">
                <a:latin typeface="Microsoft YaHei" panose="020B0503020204020204" pitchFamily="34" charset="-122"/>
                <a:ea typeface="Microsoft YaHei" panose="020B0503020204020204" pitchFamily="34" charset="-122"/>
              </a:defRPr>
            </a:lvl3pPr>
            <a:lvl4pPr marL="14287" indent="0">
              <a:buFont typeface="+mj-lt"/>
              <a:buNone/>
              <a:tabLst/>
              <a:defRPr sz="2200">
                <a:latin typeface="Microsoft YaHei" panose="020B0503020204020204" pitchFamily="34" charset="-122"/>
                <a:ea typeface="Microsoft YaHei" panose="020B0503020204020204" pitchFamily="34" charset="-122"/>
              </a:defRPr>
            </a:lvl4pPr>
            <a:lvl5pPr marL="14287" indent="0">
              <a:buFont typeface="+mj-lt"/>
              <a:buNone/>
              <a:tabLst/>
              <a:defRPr sz="2200">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p>
            <a:r>
              <a:rPr kumimoji="1" lang="zh-CN" altLang="en-US" sz="3600" dirty="0">
                <a:solidFill>
                  <a:schemeClr val="tx1"/>
                </a:solidFill>
                <a:latin typeface="Microsoft YaHei" charset="-122"/>
                <a:ea typeface="Microsoft YaHei" charset="-122"/>
                <a:cs typeface="Microsoft YaHei" charset="-122"/>
              </a:rPr>
              <a:t>目录</a:t>
            </a:r>
          </a:p>
        </p:txBody>
      </p:sp>
    </p:spTree>
    <p:extLst>
      <p:ext uri="{BB962C8B-B14F-4D97-AF65-F5344CB8AC3E}">
        <p14:creationId xmlns:p14="http://schemas.microsoft.com/office/powerpoint/2010/main" val="16842298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zh-CN" altLang="en-US" dirty="0"/>
              <a:t>单击此处添加标题</a:t>
            </a:r>
            <a:endParaRPr lang="en-US" dirty="0"/>
          </a:p>
        </p:txBody>
      </p:sp>
      <p:sp>
        <p:nvSpPr>
          <p:cNvPr id="5" name="Content Placeholder 2">
            <a:extLst>
              <a:ext uri="{FF2B5EF4-FFF2-40B4-BE49-F238E27FC236}">
                <a16:creationId xmlns="" xmlns:a16="http://schemas.microsoft.com/office/drawing/2014/main" id="{CA8B3F0C-616F-224A-B32F-9F9BF5EEE1BC}"/>
              </a:ext>
            </a:extLst>
          </p:cNvPr>
          <p:cNvSpPr>
            <a:spLocks noGrp="1"/>
          </p:cNvSpPr>
          <p:nvPr>
            <p:ph idx="12" hasCustomPrompt="1"/>
          </p:nvPr>
        </p:nvSpPr>
        <p:spPr>
          <a:xfrm>
            <a:off x="726021" y="1512875"/>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17994794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extLst mod="1">
    <p:ext uri="{DCECCB84-F9BA-43D5-87BE-67443E8EF086}">
      <p15:sldGuideLst xmlns:p15="http://schemas.microsoft.com/office/powerpoint/2012/main">
        <p15:guide id="1" pos="384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zh-CN" altLang="en-US" dirty="0"/>
              <a:t>单击此处添加标题</a:t>
            </a:r>
            <a:endParaRPr lang="en-US" dirty="0"/>
          </a:p>
        </p:txBody>
      </p:sp>
      <p:sp>
        <p:nvSpPr>
          <p:cNvPr id="5" name="Content Placeholder 2">
            <a:extLst>
              <a:ext uri="{FF2B5EF4-FFF2-40B4-BE49-F238E27FC236}">
                <a16:creationId xmlns="" xmlns:a16="http://schemas.microsoft.com/office/drawing/2014/main" id="{CA8B3F0C-616F-224A-B32F-9F9BF5EEE1BC}"/>
              </a:ext>
            </a:extLst>
          </p:cNvPr>
          <p:cNvSpPr>
            <a:spLocks noGrp="1"/>
          </p:cNvSpPr>
          <p:nvPr>
            <p:ph idx="12" hasCustomPrompt="1"/>
          </p:nvPr>
        </p:nvSpPr>
        <p:spPr>
          <a:xfrm>
            <a:off x="726021" y="1512875"/>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21857913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extLst mod="1">
    <p:ext uri="{DCECCB84-F9BA-43D5-87BE-67443E8EF086}">
      <p15:sldGuideLst xmlns:p15="http://schemas.microsoft.com/office/powerpoint/2012/main">
        <p15:guide id="2" pos="384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0F7C7B5-0135-F749-B910-7325E96AE705}"/>
              </a:ext>
            </a:extLst>
          </p:cNvPr>
          <p:cNvSpPr>
            <a:spLocks noGrp="1"/>
          </p:cNvSpPr>
          <p:nvPr>
            <p:ph type="body" sz="quarter" idx="10" hasCustomPrompt="1"/>
          </p:nvPr>
        </p:nvSpPr>
        <p:spPr>
          <a:xfrm>
            <a:off x="1033620" y="1843088"/>
            <a:ext cx="10122060" cy="3013725"/>
          </a:xfrm>
          <a:prstGeom prst="rect">
            <a:avLst/>
          </a:prstGeom>
        </p:spPr>
        <p:txBody>
          <a:bodyPr tIns="90000" bIns="90000"/>
          <a:lstStyle>
            <a:lvl1pPr marL="412750" indent="-398463">
              <a:lnSpc>
                <a:spcPct val="70000"/>
              </a:lnSpc>
              <a:buFont typeface="+mj-lt"/>
              <a:buAutoNum type="arabicPeriod"/>
              <a:tabLst/>
              <a:defRPr sz="2200">
                <a:solidFill>
                  <a:schemeClr val="tx1"/>
                </a:solidFill>
                <a:latin typeface="Microsoft YaHei" panose="020B0503020204020204" pitchFamily="34" charset="-122"/>
                <a:ea typeface="Microsoft YaHei" panose="020B0503020204020204" pitchFamily="34" charset="-122"/>
              </a:defRPr>
            </a:lvl1pPr>
            <a:lvl2pPr marL="412750" indent="-398463">
              <a:buFont typeface="+mj-lt"/>
              <a:buAutoNum type="arabicPeriod"/>
              <a:tabLst/>
              <a:defRPr/>
            </a:lvl2pPr>
            <a:lvl3pPr marL="14287" indent="0">
              <a:buFont typeface="+mj-lt"/>
              <a:buNone/>
              <a:tabLst/>
              <a:defRPr sz="2200">
                <a:latin typeface="Microsoft YaHei" panose="020B0503020204020204" pitchFamily="34" charset="-122"/>
                <a:ea typeface="Microsoft YaHei" panose="020B0503020204020204" pitchFamily="34" charset="-122"/>
              </a:defRPr>
            </a:lvl3pPr>
            <a:lvl4pPr marL="14287" indent="0">
              <a:buFont typeface="+mj-lt"/>
              <a:buNone/>
              <a:tabLst/>
              <a:defRPr sz="2200">
                <a:latin typeface="Microsoft YaHei" panose="020B0503020204020204" pitchFamily="34" charset="-122"/>
                <a:ea typeface="Microsoft YaHei" panose="020B0503020204020204" pitchFamily="34" charset="-122"/>
              </a:defRPr>
            </a:lvl4pPr>
            <a:lvl5pPr marL="14287" indent="0">
              <a:buFont typeface="+mj-lt"/>
              <a:buNone/>
              <a:tabLst/>
              <a:defRPr sz="2200">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p>
            <a:r>
              <a:rPr kumimoji="1" lang="zh-CN" altLang="en-US" sz="3600" dirty="0">
                <a:solidFill>
                  <a:schemeClr val="tx1"/>
                </a:solidFill>
                <a:latin typeface="Microsoft YaHei" charset="-122"/>
                <a:ea typeface="Microsoft YaHei" charset="-122"/>
                <a:cs typeface="Microsoft YaHei" charset="-122"/>
              </a:rPr>
              <a:t>目录</a:t>
            </a:r>
          </a:p>
        </p:txBody>
      </p:sp>
    </p:spTree>
    <p:extLst>
      <p:ext uri="{BB962C8B-B14F-4D97-AF65-F5344CB8AC3E}">
        <p14:creationId xmlns:p14="http://schemas.microsoft.com/office/powerpoint/2010/main" val="3317314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tif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6.tiff"/></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 xmlns:a16="http://schemas.microsoft.com/office/drawing/2014/main" id="{E6E8B5C1-4D37-8442-902D-D86F9BBDE27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92" r:id="rId3"/>
    <p:sldLayoutId id="2147483824" r:id="rId4"/>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59" userDrawn="1">
          <p15:clr>
            <a:srgbClr val="F26B43"/>
          </p15:clr>
        </p15:guide>
        <p15:guide id="2" pos="3841" userDrawn="1">
          <p15:clr>
            <a:srgbClr val="F26B43"/>
          </p15:clr>
        </p15:guide>
        <p15:guide id="3" pos="565" userDrawn="1">
          <p15:clr>
            <a:srgbClr val="F26B43"/>
          </p15:clr>
        </p15:guide>
        <p15:guide id="4" orient="horz" pos="4007" userDrawn="1">
          <p15:clr>
            <a:srgbClr val="F26B43"/>
          </p15:clr>
        </p15:guide>
        <p15:guide id="5" orient="horz" pos="1235" userDrawn="1">
          <p15:clr>
            <a:srgbClr val="F26B43"/>
          </p15:clr>
        </p15:guide>
        <p15:guide id="6" orient="horz" pos="55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239436"/>
      </p:ext>
    </p:extLst>
  </p:cSld>
  <p:clrMap bg1="lt1" tx1="dk1" bg2="lt2" tx2="dk2" accent1="accent1" accent2="accent2" accent3="accent3" accent4="accent4" accent5="accent5" accent6="accent6" hlink="hlink" folHlink="folHlink"/>
  <p:sldLayoutIdLst>
    <p:sldLayoutId id="2147483887" r:id="rId1"/>
    <p:sldLayoutId id="2147483894" r:id="rId2"/>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userDrawn="1">
          <p15:clr>
            <a:srgbClr val="F26B43"/>
          </p15:clr>
        </p15:guide>
        <p15:guide id="2" pos="3842" userDrawn="1">
          <p15:clr>
            <a:srgbClr val="F26B43"/>
          </p15:clr>
        </p15:guide>
        <p15:guide id="3" pos="458" userDrawn="1">
          <p15:clr>
            <a:srgbClr val="F26B43"/>
          </p15:clr>
        </p15:guide>
        <p15:guide id="4" pos="7225" userDrawn="1">
          <p15:clr>
            <a:srgbClr val="F26B43"/>
          </p15:clr>
        </p15:guide>
        <p15:guide id="5" orient="horz" pos="410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b="0" baseline="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90" name="文本框 15">
              <a:extLst>
                <a:ext uri="{FF2B5EF4-FFF2-40B4-BE49-F238E27FC236}">
                  <a16:creationId xmlns=""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97" name="文本框 15">
              <a:extLst>
                <a:ext uri="{FF2B5EF4-FFF2-40B4-BE49-F238E27FC236}">
                  <a16:creationId xmlns=""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99" name="矩形 13">
              <a:extLst>
                <a:ext uri="{FF2B5EF4-FFF2-40B4-BE49-F238E27FC236}">
                  <a16:creationId xmlns=""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smtClean="0">
                  <a:solidFill>
                    <a:srgbClr val="FFFFFF"/>
                  </a:solidFill>
                  <a:latin typeface="Arial" charset="0"/>
                  <a:ea typeface="Arial" charset="0"/>
                  <a:cs typeface="Arial" charset="0"/>
                </a:rPr>
                <a:t>0/0/0</a:t>
              </a:r>
              <a:endParaRPr kumimoji="1" lang="en-US" altLang="zh-CN" sz="500" b="1" dirty="0">
                <a:solidFill>
                  <a:srgbClr val="FFFFFF"/>
                </a:solidFill>
                <a:latin typeface="Arial" charset="0"/>
                <a:ea typeface="Arial" charset="0"/>
                <a:cs typeface="Arial" charset="0"/>
              </a:endParaRPr>
            </a:p>
          </p:txBody>
        </p:sp>
        <p:sp>
          <p:nvSpPr>
            <p:cNvPr id="124" name="矩形 13">
              <a:extLst>
                <a:ext uri="{FF2B5EF4-FFF2-40B4-BE49-F238E27FC236}">
                  <a16:creationId xmlns=""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99056531"/>
      </p:ext>
    </p:extLst>
  </p:cSld>
  <p:clrMap bg1="lt1" tx1="dk1" bg2="lt2" tx2="dk2" accent1="accent1" accent2="accent2" accent3="accent3" accent4="accent4" accent5="accent5" accent6="accent6" hlink="hlink" folHlink="folHlink"/>
  <p:sldLayoutIdLst>
    <p:sldLayoutId id="2147483891" r:id="rId1"/>
    <p:sldLayoutId id="2147483893" r:id="rId2"/>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userDrawn="1">
          <p15:clr>
            <a:srgbClr val="F26B43"/>
          </p15:clr>
        </p15:guide>
        <p15:guide id="2" pos="3842" userDrawn="1">
          <p15:clr>
            <a:srgbClr val="F26B43"/>
          </p15:clr>
        </p15:guide>
        <p15:guide id="3" pos="458" userDrawn="1">
          <p15:clr>
            <a:srgbClr val="F26B43"/>
          </p15:clr>
        </p15:guide>
        <p15:guide id="4" pos="7225" userDrawn="1">
          <p15:clr>
            <a:srgbClr val="F26B43"/>
          </p15:clr>
        </p15:guide>
        <p15:guide id="5" orient="horz" pos="410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Copyright©2018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r>
              <a:rPr kumimoji="1" lang="en-US" altLang="zh-CN" sz="779" dirty="0">
                <a:solidFill>
                  <a:srgbClr val="1D1D1B"/>
                </a:solidFill>
                <a:latin typeface="+mn-lt"/>
              </a:rPr>
              <a:t/>
            </a:r>
            <a:br>
              <a:rPr kumimoji="1" lang="en-US" altLang="zh-CN" sz="779" dirty="0">
                <a:solidFill>
                  <a:srgbClr val="1D1D1B"/>
                </a:solidFill>
                <a:latin typeface="+mn-lt"/>
              </a:rPr>
            </a:br>
            <a:r>
              <a:rPr kumimoji="1" lang="en-US" altLang="zh-CN" sz="779" dirty="0">
                <a:solidFill>
                  <a:srgbClr val="1D1D1B"/>
                </a:solidFill>
                <a:latin typeface="+mn-lt"/>
              </a:rPr>
              <a:t/>
            </a: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r>
              <a:rPr kumimoji="1" lang="en-US" altLang="zh-CN" sz="1300" dirty="0">
                <a:solidFill>
                  <a:srgbClr val="1D1D1B"/>
                </a:solidFill>
                <a:latin typeface="Microsoft YaHei" charset="-122"/>
                <a:ea typeface="Microsoft YaHei" charset="-122"/>
                <a:cs typeface="Microsoft YaHei" charset="-122"/>
              </a:rPr>
              <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userDrawn="1">
          <p15:clr>
            <a:srgbClr val="F26B43"/>
          </p15:clr>
        </p15:guide>
        <p15:guide id="2" pos="3842" userDrawn="1">
          <p15:clr>
            <a:srgbClr val="F26B43"/>
          </p15:clr>
        </p15:guide>
        <p15:guide id="3" pos="458" userDrawn="1">
          <p15:clr>
            <a:srgbClr val="F26B43"/>
          </p15:clr>
        </p15:guide>
        <p15:guide id="4" pos="7216"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7" y="6451600"/>
            <a:ext cx="268032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15745" y="6386514"/>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7" y="325439"/>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927" y="1628776"/>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8" y="3511550"/>
            <a:ext cx="1226029"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sz="1800">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3" y="1341438"/>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3" y="7938"/>
            <a:ext cx="1494950"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userDrawn="1"/>
        </p:nvSpPr>
        <p:spPr bwMode="auto">
          <a:xfrm>
            <a:off x="5049594" y="6465937"/>
            <a:ext cx="1623667"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smtClean="0">
                <a:solidFill>
                  <a:srgbClr val="000000"/>
                </a:solidFill>
              </a:rPr>
              <a:t>Huawei Confidential</a:t>
            </a:r>
            <a:endParaRPr lang="en-US" altLang="zh-CN" sz="1200" dirty="0">
              <a:solidFill>
                <a:srgbClr val="000000"/>
              </a:solidFill>
            </a:endParaRPr>
          </a:p>
        </p:txBody>
      </p:sp>
      <p:sp>
        <p:nvSpPr>
          <p:cNvPr id="81" name="Rectangle 5"/>
          <p:cNvSpPr>
            <a:spLocks noChangeArrowheads="1"/>
          </p:cNvSpPr>
          <p:nvPr userDrawn="1"/>
        </p:nvSpPr>
        <p:spPr bwMode="auto">
          <a:xfrm>
            <a:off x="8464470"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2581801806"/>
      </p:ext>
    </p:extLst>
  </p:cSld>
  <p:clrMap bg1="lt1" tx1="dk1" bg2="lt2" tx2="dk2" accent1="accent1" accent2="accent2" accent3="accent3" accent4="accent4" accent5="accent5" accent6="accent6" hlink="hlink" folHlink="folHlink"/>
  <p:sldLayoutIdLst>
    <p:sldLayoutId id="2147483896" r:id="rId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250.png"/><Relationship Id="rId4" Type="http://schemas.openxmlformats.org/officeDocument/2006/relationships/image" Target="../media/image240.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mailto:choi.man@huawei.com"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dirty="0" smtClean="0"/>
              <a:t>Explainable AI(XAI)</a:t>
            </a:r>
            <a:endParaRPr lang="zh-CN" altLang="en-US" dirty="0"/>
          </a:p>
        </p:txBody>
      </p:sp>
      <p:sp>
        <p:nvSpPr>
          <p:cNvPr id="6" name="Text Placeholder 7">
            <a:extLst>
              <a:ext uri="{FF2B5EF4-FFF2-40B4-BE49-F238E27FC236}">
                <a16:creationId xmlns="" xmlns:a16="http://schemas.microsoft.com/office/drawing/2014/main" id="{7F3DB8AC-5DE9-5548-8697-C9055F7FFCCB}"/>
              </a:ext>
            </a:extLst>
          </p:cNvPr>
          <p:cNvSpPr>
            <a:spLocks noGrp="1"/>
          </p:cNvSpPr>
          <p:nvPr>
            <p:ph type="body" sz="quarter" idx="10"/>
          </p:nvPr>
        </p:nvSpPr>
        <p:spPr>
          <a:xfrm>
            <a:off x="795910" y="4902122"/>
            <a:ext cx="6535842" cy="643926"/>
          </a:xfrm>
        </p:spPr>
        <p:txBody>
          <a:bodyPr lIns="0" tIns="0" rIns="0" bIns="0"/>
          <a:lstStyle/>
          <a:p>
            <a:r>
              <a:rPr lang="en-US" altLang="zh-CN" dirty="0"/>
              <a:t>Huawei Hong Kong Research Center</a:t>
            </a:r>
          </a:p>
          <a:p>
            <a:r>
              <a:rPr lang="en-US" altLang="zh-CN" dirty="0"/>
              <a:t>MindSpore AI &amp; Data Team</a:t>
            </a:r>
            <a:endParaRPr lang="zh-CN" altLang="zh-CN" dirty="0"/>
          </a:p>
        </p:txBody>
      </p:sp>
      <p:sp>
        <p:nvSpPr>
          <p:cNvPr id="3" name="Text Placeholder 2">
            <a:extLst>
              <a:ext uri="{FF2B5EF4-FFF2-40B4-BE49-F238E27FC236}">
                <a16:creationId xmlns="" xmlns:a16="http://schemas.microsoft.com/office/drawing/2014/main" id="{53E566F3-A3A5-4146-9236-C652EFF2FBEC}"/>
              </a:ext>
            </a:extLst>
          </p:cNvPr>
          <p:cNvSpPr>
            <a:spLocks noGrp="1"/>
          </p:cNvSpPr>
          <p:nvPr>
            <p:ph type="body" sz="quarter" idx="11"/>
          </p:nvPr>
        </p:nvSpPr>
        <p:spPr/>
        <p:txBody>
          <a:bodyPr/>
          <a:lstStyle/>
          <a:p>
            <a:r>
              <a:rPr kumimoji="1" lang="en-US" altLang="zh-CN" dirty="0"/>
              <a:t>Security Level:</a:t>
            </a:r>
            <a:endParaRPr lang="en-US" dirty="0"/>
          </a:p>
          <a:p>
            <a:endParaRPr lang="en-US" dirty="0"/>
          </a:p>
        </p:txBody>
      </p:sp>
    </p:spTree>
    <p:extLst>
      <p:ext uri="{BB962C8B-B14F-4D97-AF65-F5344CB8AC3E}">
        <p14:creationId xmlns:p14="http://schemas.microsoft.com/office/powerpoint/2010/main" val="36329523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CE0CEC36-5881-F64A-A70F-904DBA9886A9}"/>
              </a:ext>
            </a:extLst>
          </p:cNvPr>
          <p:cNvSpPr>
            <a:spLocks noGrp="1"/>
          </p:cNvSpPr>
          <p:nvPr>
            <p:ph type="subTitle" idx="1"/>
          </p:nvPr>
        </p:nvSpPr>
        <p:spPr/>
        <p:txBody>
          <a:bodyPr/>
          <a:lstStyle/>
          <a:p>
            <a:r>
              <a:rPr lang="en-US" altLang="zh-CN" dirty="0"/>
              <a:t>Model-specific </a:t>
            </a:r>
            <a:r>
              <a:rPr lang="en-US" altLang="zh-CN" dirty="0" smtClean="0"/>
              <a:t>vs</a:t>
            </a:r>
            <a:r>
              <a:rPr lang="en-US" altLang="zh-CN" dirty="0"/>
              <a:t>. </a:t>
            </a:r>
            <a:r>
              <a:rPr lang="en-US" altLang="zh-CN" dirty="0" smtClean="0"/>
              <a:t>Model-agnostic</a:t>
            </a:r>
            <a:endParaRPr lang="en-US" altLang="zh-CN" dirty="0"/>
          </a:p>
        </p:txBody>
      </p:sp>
      <p:sp>
        <p:nvSpPr>
          <p:cNvPr id="3" name="Content Placeholder 2">
            <a:extLst>
              <a:ext uri="{FF2B5EF4-FFF2-40B4-BE49-F238E27FC236}">
                <a16:creationId xmlns="" xmlns:a16="http://schemas.microsoft.com/office/drawing/2014/main" id="{55F986D5-D7D9-6446-9526-9389CD9831D8}"/>
              </a:ext>
            </a:extLst>
          </p:cNvPr>
          <p:cNvSpPr>
            <a:spLocks noGrp="1"/>
          </p:cNvSpPr>
          <p:nvPr>
            <p:ph idx="12"/>
          </p:nvPr>
        </p:nvSpPr>
        <p:spPr>
          <a:xfrm>
            <a:off x="736258" y="1243622"/>
            <a:ext cx="4848113" cy="5182016"/>
          </a:xfrm>
        </p:spPr>
        <p:txBody>
          <a:bodyPr/>
          <a:lstStyle/>
          <a:p>
            <a:r>
              <a:rPr lang="en-US" altLang="zh-CN" dirty="0"/>
              <a:t>Model-specific </a:t>
            </a:r>
            <a:r>
              <a:rPr lang="en-US" altLang="zh-CN" dirty="0" smtClean="0"/>
              <a:t>methods </a:t>
            </a:r>
            <a:r>
              <a:rPr lang="en-US" altLang="zh-CN" dirty="0"/>
              <a:t>are based on the parameters of the individual </a:t>
            </a:r>
            <a:r>
              <a:rPr lang="en-US" altLang="zh-CN" dirty="0" smtClean="0"/>
              <a:t>models</a:t>
            </a:r>
          </a:p>
          <a:p>
            <a:pPr lvl="1"/>
            <a:r>
              <a:rPr lang="en-US" altLang="zh-CN" dirty="0" smtClean="0"/>
              <a:t>Use intrinsic information of a model, e.g. regression weights in a linear model and gradients in a deep neural network</a:t>
            </a:r>
          </a:p>
          <a:p>
            <a:pPr lvl="1"/>
            <a:r>
              <a:rPr lang="en-US" altLang="zh-CN" dirty="0" smtClean="0"/>
              <a:t>Same method can only </a:t>
            </a:r>
            <a:r>
              <a:rPr lang="en-US" altLang="zh-CN" dirty="0"/>
              <a:t>work for </a:t>
            </a:r>
            <a:r>
              <a:rPr lang="en-US" altLang="zh-CN" dirty="0" smtClean="0"/>
              <a:t>one </a:t>
            </a:r>
            <a:r>
              <a:rPr lang="en-US" altLang="zh-CN" dirty="0"/>
              <a:t>type </a:t>
            </a:r>
            <a:r>
              <a:rPr lang="en-US" altLang="zh-CN" dirty="0" smtClean="0"/>
              <a:t>of model</a:t>
            </a:r>
            <a:endParaRPr lang="en-US" altLang="zh-CN" dirty="0"/>
          </a:p>
          <a:p>
            <a:pPr lvl="1"/>
            <a:endParaRPr lang="en-US" altLang="zh-CN" dirty="0" smtClean="0"/>
          </a:p>
          <a:p>
            <a:endParaRPr lang="en-US" altLang="zh-CN" dirty="0" smtClean="0"/>
          </a:p>
          <a:p>
            <a:endParaRPr lang="en-US" altLang="zh-CN" dirty="0" smtClean="0"/>
          </a:p>
          <a:p>
            <a:endParaRPr lang="en-US" altLang="zh-CN" dirty="0"/>
          </a:p>
        </p:txBody>
      </p:sp>
      <p:sp>
        <p:nvSpPr>
          <p:cNvPr id="9" name="Content Placeholder 2">
            <a:extLst>
              <a:ext uri="{FF2B5EF4-FFF2-40B4-BE49-F238E27FC236}">
                <a16:creationId xmlns="" xmlns:a16="http://schemas.microsoft.com/office/drawing/2014/main" id="{55F986D5-D7D9-6446-9526-9389CD9831D8}"/>
              </a:ext>
            </a:extLst>
          </p:cNvPr>
          <p:cNvSpPr txBox="1">
            <a:spLocks/>
          </p:cNvSpPr>
          <p:nvPr/>
        </p:nvSpPr>
        <p:spPr>
          <a:xfrm>
            <a:off x="6099495" y="1243622"/>
            <a:ext cx="5370320" cy="2243401"/>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r>
              <a:rPr lang="en-US" altLang="zh-CN" dirty="0" smtClean="0"/>
              <a:t>Model-agnostic methods are based on </a:t>
            </a:r>
            <a:r>
              <a:rPr lang="en-US" altLang="zh-CN" dirty="0"/>
              <a:t>analyzing feature input and output </a:t>
            </a:r>
            <a:r>
              <a:rPr lang="en-US" altLang="zh-CN" dirty="0" smtClean="0"/>
              <a:t>pairs</a:t>
            </a:r>
            <a:endParaRPr lang="en-US" altLang="zh-CN" dirty="0"/>
          </a:p>
          <a:p>
            <a:pPr lvl="1"/>
            <a:r>
              <a:rPr lang="en-US" altLang="zh-CN" dirty="0"/>
              <a:t>Treat machine learning models as black </a:t>
            </a:r>
            <a:r>
              <a:rPr lang="en-US" altLang="zh-CN" dirty="0" smtClean="0"/>
              <a:t>boxes. Do </a:t>
            </a:r>
            <a:r>
              <a:rPr lang="en-US" altLang="zh-CN" dirty="0"/>
              <a:t>not have direct access to the internal model weights or structural </a:t>
            </a:r>
            <a:r>
              <a:rPr lang="en-US" altLang="zh-CN" dirty="0" smtClean="0"/>
              <a:t>parameters. </a:t>
            </a:r>
          </a:p>
          <a:p>
            <a:pPr lvl="1"/>
            <a:r>
              <a:rPr lang="en-US" altLang="zh-CN" dirty="0" smtClean="0"/>
              <a:t>Same method can be applied to any type of models</a:t>
            </a:r>
            <a:endParaRPr lang="en-US" altLang="zh-CN" dirty="0"/>
          </a:p>
        </p:txBody>
      </p:sp>
      <p:sp>
        <p:nvSpPr>
          <p:cNvPr id="6" name="矩形 5"/>
          <p:cNvSpPr/>
          <p:nvPr/>
        </p:nvSpPr>
        <p:spPr>
          <a:xfrm>
            <a:off x="6398699" y="3706416"/>
            <a:ext cx="856343" cy="1557996"/>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t>data</a:t>
            </a:r>
            <a:endParaRPr lang="zh-CN" altLang="en-US" dirty="0"/>
          </a:p>
        </p:txBody>
      </p:sp>
      <p:sp>
        <p:nvSpPr>
          <p:cNvPr id="12" name="矩形 11"/>
          <p:cNvSpPr/>
          <p:nvPr/>
        </p:nvSpPr>
        <p:spPr>
          <a:xfrm>
            <a:off x="7860022" y="3745926"/>
            <a:ext cx="1338809" cy="5357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solidFill>
                  <a:schemeClr val="tx2"/>
                </a:solidFill>
              </a:rPr>
              <a:t>model</a:t>
            </a:r>
            <a:endParaRPr lang="zh-CN" altLang="en-US" dirty="0">
              <a:solidFill>
                <a:schemeClr val="tx2"/>
              </a:solidFill>
            </a:endParaRPr>
          </a:p>
        </p:txBody>
      </p:sp>
      <p:sp>
        <p:nvSpPr>
          <p:cNvPr id="13" name="矩形 12"/>
          <p:cNvSpPr/>
          <p:nvPr/>
        </p:nvSpPr>
        <p:spPr>
          <a:xfrm>
            <a:off x="7860022" y="4741898"/>
            <a:ext cx="1338809" cy="53570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t>explainer</a:t>
            </a:r>
            <a:endParaRPr lang="zh-CN" altLang="en-US" dirty="0"/>
          </a:p>
        </p:txBody>
      </p:sp>
      <p:sp>
        <p:nvSpPr>
          <p:cNvPr id="14" name="矩形 13"/>
          <p:cNvSpPr/>
          <p:nvPr/>
        </p:nvSpPr>
        <p:spPr>
          <a:xfrm>
            <a:off x="9803811" y="3723965"/>
            <a:ext cx="1338809" cy="5357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t>prediction</a:t>
            </a:r>
            <a:endParaRPr lang="zh-CN" altLang="en-US" dirty="0"/>
          </a:p>
        </p:txBody>
      </p:sp>
      <p:sp>
        <p:nvSpPr>
          <p:cNvPr id="15" name="矩形 14"/>
          <p:cNvSpPr/>
          <p:nvPr/>
        </p:nvSpPr>
        <p:spPr>
          <a:xfrm>
            <a:off x="9803811" y="4719937"/>
            <a:ext cx="1338809" cy="5357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t>explanation</a:t>
            </a:r>
            <a:endParaRPr lang="zh-CN" altLang="en-US" dirty="0"/>
          </a:p>
        </p:txBody>
      </p:sp>
      <p:sp>
        <p:nvSpPr>
          <p:cNvPr id="7" name="右箭头 6"/>
          <p:cNvSpPr/>
          <p:nvPr/>
        </p:nvSpPr>
        <p:spPr>
          <a:xfrm>
            <a:off x="7255042" y="3900069"/>
            <a:ext cx="604980" cy="17417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右箭头 16"/>
          <p:cNvSpPr/>
          <p:nvPr/>
        </p:nvSpPr>
        <p:spPr>
          <a:xfrm>
            <a:off x="9198831" y="3900069"/>
            <a:ext cx="604980" cy="17417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右箭头 18"/>
          <p:cNvSpPr/>
          <p:nvPr/>
        </p:nvSpPr>
        <p:spPr>
          <a:xfrm>
            <a:off x="7255042" y="4929330"/>
            <a:ext cx="604980" cy="17417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右箭头 19"/>
          <p:cNvSpPr/>
          <p:nvPr/>
        </p:nvSpPr>
        <p:spPr>
          <a:xfrm>
            <a:off x="9198831" y="4929330"/>
            <a:ext cx="604980" cy="17417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右箭头 20"/>
          <p:cNvSpPr/>
          <p:nvPr/>
        </p:nvSpPr>
        <p:spPr>
          <a:xfrm rot="5400000">
            <a:off x="8341193" y="4432981"/>
            <a:ext cx="463551" cy="189871"/>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1" name="直接连接符 10"/>
          <p:cNvCxnSpPr>
            <a:stCxn id="14" idx="2"/>
            <a:endCxn id="15" idx="0"/>
          </p:cNvCxnSpPr>
          <p:nvPr/>
        </p:nvCxnSpPr>
        <p:spPr>
          <a:xfrm>
            <a:off x="10473216" y="4259666"/>
            <a:ext cx="0" cy="460271"/>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048087" y="3652108"/>
            <a:ext cx="856343" cy="1557996"/>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t>data</a:t>
            </a:r>
            <a:endParaRPr lang="zh-CN" altLang="en-US" dirty="0"/>
          </a:p>
        </p:txBody>
      </p:sp>
      <p:sp>
        <p:nvSpPr>
          <p:cNvPr id="26" name="矩形 25"/>
          <p:cNvSpPr/>
          <p:nvPr/>
        </p:nvSpPr>
        <p:spPr>
          <a:xfrm>
            <a:off x="2411622" y="4176909"/>
            <a:ext cx="1338809" cy="5357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solidFill>
                  <a:schemeClr val="tx2"/>
                </a:solidFill>
              </a:rPr>
              <a:t>model</a:t>
            </a:r>
            <a:endParaRPr lang="zh-CN" altLang="en-US" dirty="0">
              <a:solidFill>
                <a:schemeClr val="tx2"/>
              </a:solidFill>
            </a:endParaRPr>
          </a:p>
        </p:txBody>
      </p:sp>
      <p:sp>
        <p:nvSpPr>
          <p:cNvPr id="27" name="右箭头 26"/>
          <p:cNvSpPr/>
          <p:nvPr/>
        </p:nvSpPr>
        <p:spPr>
          <a:xfrm>
            <a:off x="1907972" y="4344020"/>
            <a:ext cx="518845" cy="17417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右箭头 27"/>
          <p:cNvSpPr/>
          <p:nvPr/>
        </p:nvSpPr>
        <p:spPr>
          <a:xfrm rot="19907731">
            <a:off x="3748844" y="4144348"/>
            <a:ext cx="420526" cy="131239"/>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右箭头 28"/>
          <p:cNvSpPr/>
          <p:nvPr/>
        </p:nvSpPr>
        <p:spPr>
          <a:xfrm rot="1885289">
            <a:off x="3744283" y="4591046"/>
            <a:ext cx="376090" cy="11488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矩形 30"/>
          <p:cNvSpPr/>
          <p:nvPr/>
        </p:nvSpPr>
        <p:spPr>
          <a:xfrm>
            <a:off x="4207647" y="3750152"/>
            <a:ext cx="1338809" cy="5357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t>prediction</a:t>
            </a:r>
            <a:endParaRPr lang="zh-CN" altLang="en-US" dirty="0"/>
          </a:p>
        </p:txBody>
      </p:sp>
      <p:sp>
        <p:nvSpPr>
          <p:cNvPr id="32" name="矩形 31"/>
          <p:cNvSpPr/>
          <p:nvPr/>
        </p:nvSpPr>
        <p:spPr>
          <a:xfrm>
            <a:off x="4214848" y="4539822"/>
            <a:ext cx="1338809" cy="5357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t>explanation</a:t>
            </a:r>
            <a:endParaRPr lang="zh-CN" altLang="en-US" dirty="0"/>
          </a:p>
        </p:txBody>
      </p:sp>
    </p:spTree>
    <p:extLst>
      <p:ext uri="{BB962C8B-B14F-4D97-AF65-F5344CB8AC3E}">
        <p14:creationId xmlns:p14="http://schemas.microsoft.com/office/powerpoint/2010/main" val="2186888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CE0CEC36-5881-F64A-A70F-904DBA9886A9}"/>
              </a:ext>
            </a:extLst>
          </p:cNvPr>
          <p:cNvSpPr>
            <a:spLocks noGrp="1"/>
          </p:cNvSpPr>
          <p:nvPr>
            <p:ph type="subTitle" idx="1"/>
          </p:nvPr>
        </p:nvSpPr>
        <p:spPr/>
        <p:txBody>
          <a:bodyPr/>
          <a:lstStyle/>
          <a:p>
            <a:r>
              <a:rPr lang="en-US" altLang="zh-CN" dirty="0" smtClean="0"/>
              <a:t>Global vs. Local</a:t>
            </a:r>
            <a:endParaRPr lang="en-US" dirty="0"/>
          </a:p>
        </p:txBody>
      </p:sp>
      <p:sp>
        <p:nvSpPr>
          <p:cNvPr id="3" name="Content Placeholder 2">
            <a:extLst>
              <a:ext uri="{FF2B5EF4-FFF2-40B4-BE49-F238E27FC236}">
                <a16:creationId xmlns="" xmlns:a16="http://schemas.microsoft.com/office/drawing/2014/main" id="{55F986D5-D7D9-6446-9526-9389CD9831D8}"/>
              </a:ext>
            </a:extLst>
          </p:cNvPr>
          <p:cNvSpPr>
            <a:spLocks noGrp="1"/>
          </p:cNvSpPr>
          <p:nvPr>
            <p:ph idx="12"/>
          </p:nvPr>
        </p:nvSpPr>
        <p:spPr>
          <a:xfrm>
            <a:off x="6183086" y="1138573"/>
            <a:ext cx="4963919" cy="5182016"/>
          </a:xfrm>
        </p:spPr>
        <p:txBody>
          <a:bodyPr/>
          <a:lstStyle/>
          <a:p>
            <a:r>
              <a:rPr lang="en-US" altLang="zh-CN" dirty="0" smtClean="0"/>
              <a:t>Local methods explain </a:t>
            </a:r>
            <a:r>
              <a:rPr lang="en-US" altLang="zh-CN" dirty="0"/>
              <a:t>an individual </a:t>
            </a:r>
            <a:r>
              <a:rPr lang="en-US" altLang="zh-CN" dirty="0" smtClean="0"/>
              <a:t>prediction. </a:t>
            </a:r>
          </a:p>
          <a:p>
            <a:pPr lvl="1"/>
            <a:r>
              <a:rPr lang="en-US" altLang="zh-CN" dirty="0"/>
              <a:t>Typical example: LIME[1]. </a:t>
            </a:r>
            <a:endParaRPr lang="en-US" altLang="zh-CN" dirty="0" smtClean="0"/>
          </a:p>
          <a:p>
            <a:pPr lvl="1"/>
            <a:r>
              <a:rPr lang="en-US" altLang="zh-CN" dirty="0" smtClean="0"/>
              <a:t>Given </a:t>
            </a:r>
            <a:r>
              <a:rPr lang="en-US" altLang="zh-CN" dirty="0"/>
              <a:t>a data sample, LIME </a:t>
            </a:r>
            <a:r>
              <a:rPr lang="en-US" altLang="zh-CN" dirty="0" smtClean="0"/>
              <a:t>generates </a:t>
            </a:r>
            <a:r>
              <a:rPr lang="en-US" altLang="zh-CN" dirty="0"/>
              <a:t>perturbations by tweaking the feature values around it. </a:t>
            </a:r>
            <a:endParaRPr lang="en-US" altLang="zh-CN" dirty="0" smtClean="0"/>
          </a:p>
          <a:p>
            <a:pPr lvl="1"/>
            <a:r>
              <a:rPr lang="en-US" altLang="zh-CN" dirty="0" smtClean="0"/>
              <a:t>Then, </a:t>
            </a:r>
            <a:r>
              <a:rPr lang="en-US" altLang="zh-CN" dirty="0"/>
              <a:t>LIME trains a linear model b</a:t>
            </a:r>
            <a:r>
              <a:rPr lang="en-US" altLang="zh-CN" dirty="0" smtClean="0"/>
              <a:t>ased on the local perturbations. The linear model will be used to interpret how does each </a:t>
            </a:r>
            <a:r>
              <a:rPr lang="en-US" altLang="zh-CN" dirty="0"/>
              <a:t>feature </a:t>
            </a:r>
            <a:r>
              <a:rPr lang="en-US" altLang="zh-CN" dirty="0" smtClean="0"/>
              <a:t>contribute to </a:t>
            </a:r>
            <a:r>
              <a:rPr lang="en-US" altLang="zh-CN" dirty="0"/>
              <a:t>the prediction.</a:t>
            </a:r>
          </a:p>
          <a:p>
            <a:pPr lvl="1"/>
            <a:endParaRPr lang="en-US" altLang="zh-CN" dirty="0"/>
          </a:p>
          <a:p>
            <a:pPr lvl="1"/>
            <a:endParaRPr lang="en-US" altLang="zh-CN" dirty="0"/>
          </a:p>
          <a:p>
            <a:pPr lvl="1"/>
            <a:endParaRPr lang="en-US" altLang="zh-CN" dirty="0" smtClean="0"/>
          </a:p>
        </p:txBody>
      </p:sp>
      <p:sp>
        <p:nvSpPr>
          <p:cNvPr id="11" name="Content Placeholder 2">
            <a:extLst>
              <a:ext uri="{FF2B5EF4-FFF2-40B4-BE49-F238E27FC236}">
                <a16:creationId xmlns="" xmlns:a16="http://schemas.microsoft.com/office/drawing/2014/main" id="{55F986D5-D7D9-6446-9526-9389CD9831D8}"/>
              </a:ext>
            </a:extLst>
          </p:cNvPr>
          <p:cNvSpPr txBox="1">
            <a:spLocks/>
          </p:cNvSpPr>
          <p:nvPr/>
        </p:nvSpPr>
        <p:spPr>
          <a:xfrm>
            <a:off x="634107" y="1138573"/>
            <a:ext cx="4963919" cy="5182016"/>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r>
              <a:rPr lang="en-US" altLang="zh-CN" dirty="0" smtClean="0"/>
              <a:t>Global methods are used to explain the entire model behavior. </a:t>
            </a:r>
          </a:p>
          <a:p>
            <a:pPr lvl="1"/>
            <a:r>
              <a:rPr lang="en-US" altLang="zh-CN" dirty="0" smtClean="0"/>
              <a:t>Typical example: </a:t>
            </a:r>
            <a:r>
              <a:rPr lang="en-US" altLang="zh-CN" dirty="0"/>
              <a:t>P</a:t>
            </a:r>
            <a:r>
              <a:rPr lang="en-US" altLang="zh-CN" dirty="0" smtClean="0"/>
              <a:t>artial dependency plot (PDP). PDP visualizes the marginal effect one or two features have on the prediction of a ML model.</a:t>
            </a:r>
          </a:p>
        </p:txBody>
      </p:sp>
      <p:pic>
        <p:nvPicPr>
          <p:cNvPr id="9" name="图片 8"/>
          <p:cNvPicPr>
            <a:picLocks noChangeAspect="1"/>
          </p:cNvPicPr>
          <p:nvPr/>
        </p:nvPicPr>
        <p:blipFill>
          <a:blip r:embed="rId3"/>
          <a:stretch>
            <a:fillRect/>
          </a:stretch>
        </p:blipFill>
        <p:spPr>
          <a:xfrm>
            <a:off x="1180061" y="2723311"/>
            <a:ext cx="3477959" cy="2554127"/>
          </a:xfrm>
          <a:prstGeom prst="rect">
            <a:avLst/>
          </a:prstGeom>
        </p:spPr>
      </p:pic>
      <p:sp>
        <p:nvSpPr>
          <p:cNvPr id="13" name="矩形 12"/>
          <p:cNvSpPr/>
          <p:nvPr/>
        </p:nvSpPr>
        <p:spPr>
          <a:xfrm>
            <a:off x="7217682" y="8998344"/>
            <a:ext cx="1933228" cy="400110"/>
          </a:xfrm>
          <a:prstGeom prst="rect">
            <a:avLst/>
          </a:prstGeom>
          <a:solidFill>
            <a:srgbClr val="666666">
              <a:lumMod val="20000"/>
              <a:lumOff val="80000"/>
            </a:srgbClr>
          </a:solidFill>
        </p:spPr>
        <p:txBody>
          <a:bodyPr wrap="square">
            <a:spAutoFit/>
          </a:bodyPr>
          <a:lstStyle/>
          <a:p>
            <a:pPr defTabSz="914400" fontAlgn="base">
              <a:spcBef>
                <a:spcPct val="0"/>
              </a:spcBef>
              <a:spcAft>
                <a:spcPct val="0"/>
              </a:spcAft>
              <a:defRPr/>
            </a:pP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Source</a:t>
            </a:r>
            <a:r>
              <a:rPr lang="zh-CN" altLang="en-US"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a:t>
            </a: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 aaai_2020_xai_tutorial.pdf</a:t>
            </a:r>
            <a:endParaRPr lang="zh-CN" altLang="en-US"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106" name="Picture 10" descr="Interpretability part 3: opening the black box with LIME and SHAP"/>
          <p:cNvPicPr>
            <a:picLocks noChangeAspect="1" noChangeArrowheads="1"/>
          </p:cNvPicPr>
          <p:nvPr/>
        </p:nvPicPr>
        <p:blipFill rotWithShape="1">
          <a:blip r:embed="rId4">
            <a:extLst>
              <a:ext uri="{28A0092B-C50C-407E-A947-70E740481C1C}">
                <a14:useLocalDpi xmlns:a14="http://schemas.microsoft.com/office/drawing/2010/main" val="0"/>
              </a:ext>
            </a:extLst>
          </a:blip>
          <a:srcRect l="4929" t="7944" r="6904" b="10205"/>
          <a:stretch/>
        </p:blipFill>
        <p:spPr bwMode="auto">
          <a:xfrm>
            <a:off x="6427849" y="3856579"/>
            <a:ext cx="4474393" cy="2245159"/>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6521892" y="6145616"/>
            <a:ext cx="2511604" cy="246221"/>
          </a:xfrm>
          <a:prstGeom prst="rect">
            <a:avLst/>
          </a:prstGeom>
          <a:solidFill>
            <a:srgbClr val="666666">
              <a:lumMod val="20000"/>
              <a:lumOff val="80000"/>
            </a:srgbClr>
          </a:solidFill>
        </p:spPr>
        <p:txBody>
          <a:bodyPr wrap="square">
            <a:spAutoFit/>
          </a:bodyPr>
          <a:lstStyle/>
          <a:p>
            <a:r>
              <a:rPr lang="en-US" altLang="zh-CN" sz="1000" b="1" dirty="0" smtClean="0">
                <a:latin typeface="Arial" panose="020B0604020202020204" pitchFamily="34" charset="0"/>
                <a:cs typeface="Arial" panose="020B0604020202020204" pitchFamily="34" charset="0"/>
              </a:rPr>
              <a:t>Source: </a:t>
            </a:r>
            <a:r>
              <a:rPr lang="en-US" altLang="zh-CN" sz="1000" dirty="0">
                <a:latin typeface="Arial" panose="020B0604020202020204" pitchFamily="34" charset="0"/>
                <a:cs typeface="Arial" panose="020B0604020202020204" pitchFamily="34" charset="0"/>
              </a:rPr>
              <a:t>https://</a:t>
            </a:r>
            <a:r>
              <a:rPr lang="en-US" altLang="zh-CN" sz="1000" dirty="0" smtClean="0">
                <a:latin typeface="Arial" panose="020B0604020202020204" pitchFamily="34" charset="0"/>
                <a:cs typeface="Arial" panose="020B0604020202020204" pitchFamily="34" charset="0"/>
              </a:rPr>
              <a:t>github.com/marcotcr/lime</a:t>
            </a:r>
            <a:r>
              <a:rPr lang="en-US" altLang="zh-CN" sz="1000" i="1" dirty="0" smtClean="0">
                <a:latin typeface="Arial" panose="020B0604020202020204" pitchFamily="34" charset="0"/>
                <a:cs typeface="Arial" panose="020B0604020202020204" pitchFamily="34" charset="0"/>
              </a:rPr>
              <a:t>.</a:t>
            </a:r>
            <a:endParaRPr lang="en-US" altLang="zh-CN" sz="1000" dirty="0">
              <a:latin typeface="Arial" panose="020B0604020202020204" pitchFamily="34" charset="0"/>
              <a:cs typeface="Arial" panose="020B0604020202020204" pitchFamily="34" charset="0"/>
            </a:endParaRPr>
          </a:p>
        </p:txBody>
      </p:sp>
      <p:sp>
        <p:nvSpPr>
          <p:cNvPr id="16" name="矩形 15"/>
          <p:cNvSpPr/>
          <p:nvPr/>
        </p:nvSpPr>
        <p:spPr>
          <a:xfrm>
            <a:off x="844031" y="5342114"/>
            <a:ext cx="2511604" cy="246221"/>
          </a:xfrm>
          <a:prstGeom prst="rect">
            <a:avLst/>
          </a:prstGeom>
          <a:solidFill>
            <a:srgbClr val="666666">
              <a:lumMod val="20000"/>
              <a:lumOff val="80000"/>
            </a:srgbClr>
          </a:solidFill>
        </p:spPr>
        <p:txBody>
          <a:bodyPr wrap="square">
            <a:spAutoFit/>
          </a:bodyPr>
          <a:lstStyle/>
          <a:p>
            <a:pPr defTabSz="914400" fontAlgn="base">
              <a:spcBef>
                <a:spcPct val="0"/>
              </a:spcBef>
              <a:spcAft>
                <a:spcPct val="0"/>
              </a:spcAft>
              <a:defRPr/>
            </a:pPr>
            <a:r>
              <a:rPr lang="en-US" altLang="zh-CN"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Source</a:t>
            </a:r>
            <a:r>
              <a:rPr lang="zh-CN" altLang="en-US"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a:t>
            </a:r>
            <a:r>
              <a:rPr lang="en-US" altLang="zh-CN"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 aaai_2020_xai_tutorial.pdf</a:t>
            </a:r>
            <a:endParaRPr lang="zh-CN" altLang="en-US"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528184" y="5797369"/>
            <a:ext cx="5654902" cy="553998"/>
          </a:xfrm>
          <a:prstGeom prst="rect">
            <a:avLst/>
          </a:prstGeom>
        </p:spPr>
        <p:txBody>
          <a:bodyPr wrap="square">
            <a:spAutoFit/>
          </a:bodyPr>
          <a:lstStyle/>
          <a:p>
            <a:r>
              <a:rPr lang="en-US" altLang="zh-CN" sz="1000" dirty="0" smtClean="0">
                <a:solidFill>
                  <a:srgbClr val="222222"/>
                </a:solidFill>
                <a:latin typeface="Arial" panose="020B0604020202020204" pitchFamily="34" charset="0"/>
              </a:rPr>
              <a:t>[1] Ribeiro </a:t>
            </a:r>
            <a:r>
              <a:rPr lang="en-US" altLang="zh-CN" sz="1000" dirty="0">
                <a:solidFill>
                  <a:srgbClr val="222222"/>
                </a:solidFill>
                <a:latin typeface="Arial" panose="020B0604020202020204" pitchFamily="34" charset="0"/>
              </a:rPr>
              <a:t>M T, Singh S, </a:t>
            </a:r>
            <a:r>
              <a:rPr lang="en-US" altLang="zh-CN" sz="1000" dirty="0" err="1">
                <a:solidFill>
                  <a:srgbClr val="222222"/>
                </a:solidFill>
                <a:latin typeface="Arial" panose="020B0604020202020204" pitchFamily="34" charset="0"/>
              </a:rPr>
              <a:t>Guestrin</a:t>
            </a:r>
            <a:r>
              <a:rPr lang="en-US" altLang="zh-CN" sz="1000" dirty="0">
                <a:solidFill>
                  <a:srgbClr val="222222"/>
                </a:solidFill>
                <a:latin typeface="Arial" panose="020B0604020202020204" pitchFamily="34" charset="0"/>
              </a:rPr>
              <a:t> C. " Why should I trust you?" Explaining the predictions of any classifier[C]//Proceedings of the 22nd ACM SIGKDD international conference on knowledge discovery and data mining. 2016: 1135-1144.</a:t>
            </a:r>
            <a:endParaRPr lang="zh-CN" altLang="en-US" sz="1000" dirty="0"/>
          </a:p>
        </p:txBody>
      </p:sp>
    </p:spTree>
    <p:extLst>
      <p:ext uri="{BB962C8B-B14F-4D97-AF65-F5344CB8AC3E}">
        <p14:creationId xmlns:p14="http://schemas.microsoft.com/office/powerpoint/2010/main" val="1116903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CE0CEC36-5881-F64A-A70F-904DBA9886A9}"/>
              </a:ext>
            </a:extLst>
          </p:cNvPr>
          <p:cNvSpPr>
            <a:spLocks noGrp="1"/>
          </p:cNvSpPr>
          <p:nvPr>
            <p:ph type="subTitle" idx="1"/>
          </p:nvPr>
        </p:nvSpPr>
        <p:spPr/>
        <p:txBody>
          <a:bodyPr/>
          <a:lstStyle/>
          <a:p>
            <a:r>
              <a:rPr lang="en-US" altLang="zh-CN" dirty="0" smtClean="0"/>
              <a:t>Example-based methods</a:t>
            </a:r>
            <a:endParaRPr lang="en-US" dirty="0"/>
          </a:p>
        </p:txBody>
      </p:sp>
      <p:sp>
        <p:nvSpPr>
          <p:cNvPr id="8" name="Content Placeholder 2">
            <a:extLst>
              <a:ext uri="{FF2B5EF4-FFF2-40B4-BE49-F238E27FC236}">
                <a16:creationId xmlns=""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13" name="矩形 12"/>
          <p:cNvSpPr/>
          <p:nvPr/>
        </p:nvSpPr>
        <p:spPr>
          <a:xfrm>
            <a:off x="7217682" y="8998344"/>
            <a:ext cx="1933228" cy="400110"/>
          </a:xfrm>
          <a:prstGeom prst="rect">
            <a:avLst/>
          </a:prstGeom>
          <a:solidFill>
            <a:srgbClr val="666666">
              <a:lumMod val="20000"/>
              <a:lumOff val="80000"/>
            </a:srgbClr>
          </a:solidFill>
        </p:spPr>
        <p:txBody>
          <a:bodyPr wrap="square">
            <a:spAutoFit/>
          </a:bodyPr>
          <a:lstStyle/>
          <a:p>
            <a:pPr defTabSz="914400" fontAlgn="base">
              <a:spcBef>
                <a:spcPct val="0"/>
              </a:spcBef>
              <a:spcAft>
                <a:spcPct val="0"/>
              </a:spcAft>
              <a:defRPr/>
            </a:pP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Source</a:t>
            </a:r>
            <a:r>
              <a:rPr lang="zh-CN" altLang="en-US"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a:t>
            </a: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 aaai_2020_xai_tutorial.pdf</a:t>
            </a:r>
            <a:endParaRPr lang="zh-CN" altLang="en-US"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内容占位符 3"/>
          <p:cNvSpPr>
            <a:spLocks noGrp="1"/>
          </p:cNvSpPr>
          <p:nvPr>
            <p:ph idx="12"/>
          </p:nvPr>
        </p:nvSpPr>
        <p:spPr>
          <a:xfrm>
            <a:off x="726021" y="1164532"/>
            <a:ext cx="10733557" cy="4690459"/>
          </a:xfrm>
        </p:spPr>
        <p:txBody>
          <a:bodyPr/>
          <a:lstStyle/>
          <a:p>
            <a:r>
              <a:rPr lang="en-US" altLang="zh-CN" dirty="0" smtClean="0"/>
              <a:t>How we humans think in examples?</a:t>
            </a:r>
          </a:p>
          <a:p>
            <a:pPr lvl="1"/>
            <a:r>
              <a:rPr lang="en-US" altLang="zh-CN" dirty="0" smtClean="0"/>
              <a:t>E.g. A doctor sees </a:t>
            </a:r>
            <a:r>
              <a:rPr lang="en-US" altLang="zh-CN" dirty="0"/>
              <a:t>a patient with an unusual cough and a mild fever. The patient's symptoms remind her of another patient she had years ago with similar symptoms. She suspects that her current patient could have the same disease and she takes a blood sample to test for this specific disease</a:t>
            </a:r>
            <a:r>
              <a:rPr lang="en-US" altLang="zh-CN" dirty="0" smtClean="0"/>
              <a:t>.</a:t>
            </a:r>
          </a:p>
          <a:p>
            <a:endParaRPr lang="en-US" altLang="zh-CN" dirty="0" smtClean="0"/>
          </a:p>
          <a:p>
            <a:r>
              <a:rPr lang="en-US" altLang="zh-CN" dirty="0" smtClean="0"/>
              <a:t>Thinking in examples has the form</a:t>
            </a:r>
            <a:r>
              <a:rPr lang="en-US" altLang="zh-CN" dirty="0"/>
              <a:t>: "Thing B is similar to thing A and A caused Y, so I predict that B will cause Y as well. </a:t>
            </a:r>
            <a:r>
              <a:rPr lang="en-US" altLang="zh-CN" dirty="0" smtClean="0"/>
              <a:t>”In </a:t>
            </a:r>
            <a:r>
              <a:rPr lang="en-US" altLang="zh-CN" dirty="0"/>
              <a:t>machine learning, </a:t>
            </a:r>
            <a:r>
              <a:rPr lang="en-US" altLang="zh-CN" dirty="0" smtClean="0"/>
              <a:t>we can also construct mental models and think in examples to understand </a:t>
            </a:r>
            <a:r>
              <a:rPr lang="en-US" altLang="zh-CN" dirty="0"/>
              <a:t>ML </a:t>
            </a:r>
            <a:r>
              <a:rPr lang="en-US" altLang="zh-CN" dirty="0" smtClean="0"/>
              <a:t>models or the underlying </a:t>
            </a:r>
            <a:r>
              <a:rPr lang="en-US" altLang="zh-CN" dirty="0"/>
              <a:t>data </a:t>
            </a:r>
            <a:r>
              <a:rPr lang="en-US" altLang="zh-CN" dirty="0" smtClean="0"/>
              <a:t>distribution. </a:t>
            </a:r>
          </a:p>
          <a:p>
            <a:endParaRPr lang="en-US" altLang="zh-CN" dirty="0" smtClean="0"/>
          </a:p>
          <a:p>
            <a:r>
              <a:rPr lang="en-US" altLang="zh-CN" dirty="0" smtClean="0"/>
              <a:t>The family of example-based explanation methods:</a:t>
            </a:r>
          </a:p>
          <a:p>
            <a:pPr lvl="1"/>
            <a:r>
              <a:rPr lang="en-US" altLang="zh-CN" b="1" dirty="0"/>
              <a:t>Counterfactual explanations</a:t>
            </a:r>
            <a:r>
              <a:rPr lang="en-US" altLang="zh-CN" dirty="0"/>
              <a:t> </a:t>
            </a:r>
            <a:endParaRPr lang="en-US" altLang="zh-CN" dirty="0" smtClean="0"/>
          </a:p>
          <a:p>
            <a:pPr lvl="1"/>
            <a:r>
              <a:rPr lang="en-US" altLang="zh-CN" dirty="0" smtClean="0"/>
              <a:t>Adversarial examples</a:t>
            </a:r>
            <a:endParaRPr lang="en-US" altLang="zh-CN" dirty="0"/>
          </a:p>
          <a:p>
            <a:pPr lvl="1"/>
            <a:r>
              <a:rPr lang="en-US" altLang="zh-CN" dirty="0" smtClean="0"/>
              <a:t>Prototypes</a:t>
            </a:r>
          </a:p>
          <a:p>
            <a:pPr lvl="1"/>
            <a:r>
              <a:rPr lang="en-US" altLang="zh-CN" dirty="0" smtClean="0"/>
              <a:t>Influential </a:t>
            </a:r>
            <a:r>
              <a:rPr lang="en-US" altLang="zh-CN" dirty="0"/>
              <a:t>instances </a:t>
            </a:r>
            <a:endParaRPr lang="en-US" altLang="zh-CN" dirty="0" smtClean="0"/>
          </a:p>
          <a:p>
            <a:pPr lvl="1"/>
            <a:r>
              <a:rPr lang="en-US" altLang="zh-CN" b="1" dirty="0" smtClean="0"/>
              <a:t>k-nearest </a:t>
            </a:r>
            <a:r>
              <a:rPr lang="en-US" altLang="zh-CN" b="1" dirty="0"/>
              <a:t>neighbors </a:t>
            </a:r>
            <a:r>
              <a:rPr lang="en-US" altLang="zh-CN" b="1" dirty="0" smtClean="0"/>
              <a:t>model</a:t>
            </a:r>
            <a:endParaRPr lang="zh-CN" altLang="en-US" b="1" dirty="0"/>
          </a:p>
        </p:txBody>
      </p:sp>
      <p:pic>
        <p:nvPicPr>
          <p:cNvPr id="18434" name="Picture 2" descr="KNN Classification using Scikit-learn - DataCa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9305" y="3730813"/>
            <a:ext cx="2803210" cy="239484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660458" y="5955813"/>
            <a:ext cx="2600968" cy="307777"/>
          </a:xfrm>
          <a:prstGeom prst="rect">
            <a:avLst/>
          </a:prstGeom>
        </p:spPr>
        <p:txBody>
          <a:bodyPr wrap="none">
            <a:spAutoFit/>
          </a:bodyPr>
          <a:lstStyle/>
          <a:p>
            <a:pPr lvl="1"/>
            <a:r>
              <a:rPr lang="en-US" altLang="zh-CN" sz="1400" dirty="0"/>
              <a:t>k-nearest neighbors model</a:t>
            </a:r>
            <a:endParaRPr lang="zh-CN" altLang="en-US" sz="1400" dirty="0"/>
          </a:p>
        </p:txBody>
      </p:sp>
    </p:spTree>
    <p:extLst>
      <p:ext uri="{BB962C8B-B14F-4D97-AF65-F5344CB8AC3E}">
        <p14:creationId xmlns:p14="http://schemas.microsoft.com/office/powerpoint/2010/main" val="16372754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smtClean="0"/>
              <a:t>Summary</a:t>
            </a:r>
            <a:endParaRPr lang="zh-CN" altLang="en-US" dirty="0"/>
          </a:p>
        </p:txBody>
      </p:sp>
      <p:sp>
        <p:nvSpPr>
          <p:cNvPr id="9" name="Content Placeholder 2">
            <a:extLst>
              <a:ext uri="{FF2B5EF4-FFF2-40B4-BE49-F238E27FC236}">
                <a16:creationId xmlns="" xmlns:a16="http://schemas.microsoft.com/office/drawing/2014/main" id="{55F986D5-D7D9-6446-9526-9389CD9831D8}"/>
              </a:ext>
            </a:extLst>
          </p:cNvPr>
          <p:cNvSpPr>
            <a:spLocks noGrp="1"/>
          </p:cNvSpPr>
          <p:nvPr>
            <p:ph idx="12"/>
          </p:nvPr>
        </p:nvSpPr>
        <p:spPr>
          <a:xfrm>
            <a:off x="736258" y="1449534"/>
            <a:ext cx="10733557" cy="4849665"/>
          </a:xfrm>
        </p:spPr>
        <p:txBody>
          <a:bodyPr/>
          <a:lstStyle/>
          <a:p>
            <a:r>
              <a:rPr lang="en-US" altLang="zh-CN" dirty="0"/>
              <a:t>Interpretability </a:t>
            </a:r>
            <a:endParaRPr lang="en-US" altLang="zh-CN" dirty="0" smtClean="0"/>
          </a:p>
          <a:p>
            <a:endParaRPr lang="en-US" altLang="zh-CN" dirty="0" smtClean="0"/>
          </a:p>
          <a:p>
            <a:r>
              <a:rPr lang="en-US" altLang="zh-CN" dirty="0" smtClean="0"/>
              <a:t>Methods to interpret ML models</a:t>
            </a:r>
            <a:endParaRPr lang="en-US" altLang="zh-CN" dirty="0"/>
          </a:p>
          <a:p>
            <a:pPr lvl="1"/>
            <a:r>
              <a:rPr lang="en-US" altLang="zh-CN" dirty="0" smtClean="0"/>
              <a:t>Model-specific </a:t>
            </a:r>
            <a:r>
              <a:rPr lang="en-US" altLang="zh-CN" dirty="0" err="1" smtClean="0"/>
              <a:t>v.s</a:t>
            </a:r>
            <a:r>
              <a:rPr lang="en-US" altLang="zh-CN" dirty="0" smtClean="0"/>
              <a:t>. Model-agnostic methods</a:t>
            </a:r>
          </a:p>
          <a:p>
            <a:pPr lvl="1"/>
            <a:r>
              <a:rPr lang="en-US" altLang="zh-CN" dirty="0"/>
              <a:t>Global </a:t>
            </a:r>
            <a:r>
              <a:rPr lang="en-US" altLang="zh-CN" dirty="0" err="1"/>
              <a:t>v.s</a:t>
            </a:r>
            <a:r>
              <a:rPr lang="en-US" altLang="zh-CN" dirty="0"/>
              <a:t>. </a:t>
            </a:r>
            <a:r>
              <a:rPr lang="en-US" altLang="zh-CN" dirty="0" smtClean="0"/>
              <a:t>Local methods</a:t>
            </a:r>
          </a:p>
          <a:p>
            <a:pPr lvl="1"/>
            <a:r>
              <a:rPr lang="en-US" altLang="zh-CN" dirty="0" smtClean="0"/>
              <a:t>Example-based methods</a:t>
            </a:r>
            <a:endParaRPr lang="en-US" altLang="zh-CN" dirty="0"/>
          </a:p>
          <a:p>
            <a:pPr marL="11113" indent="0">
              <a:buNone/>
            </a:pPr>
            <a:endParaRPr lang="en-US" altLang="zh-CN" dirty="0" smtClean="0"/>
          </a:p>
          <a:p>
            <a:r>
              <a:rPr lang="en-US" altLang="zh-CN" dirty="0" smtClean="0"/>
              <a:t>References:</a:t>
            </a:r>
          </a:p>
          <a:p>
            <a:pPr lvl="1"/>
            <a:r>
              <a:rPr lang="en-US" altLang="zh-CN" dirty="0" smtClean="0"/>
              <a:t>《Interpretable </a:t>
            </a:r>
            <a:r>
              <a:rPr lang="en-US" altLang="zh-CN" dirty="0"/>
              <a:t>Machine </a:t>
            </a:r>
            <a:r>
              <a:rPr lang="en-US" altLang="zh-CN" dirty="0" smtClean="0"/>
              <a:t>Learning</a:t>
            </a:r>
            <a:r>
              <a:rPr lang="zh-CN" altLang="en-US" dirty="0" smtClean="0"/>
              <a:t>：</a:t>
            </a:r>
            <a:r>
              <a:rPr lang="en-US" altLang="zh-CN" dirty="0" smtClean="0"/>
              <a:t>A </a:t>
            </a:r>
            <a:r>
              <a:rPr lang="en-US" altLang="zh-CN" dirty="0"/>
              <a:t>Guide for Making Black Box Models </a:t>
            </a:r>
            <a:r>
              <a:rPr lang="en-US" altLang="zh-CN" dirty="0" smtClean="0"/>
              <a:t>》</a:t>
            </a:r>
            <a:endParaRPr lang="en-US" altLang="zh-CN" dirty="0"/>
          </a:p>
          <a:p>
            <a:pPr lvl="1"/>
            <a:r>
              <a:rPr lang="en-US" altLang="zh-CN" dirty="0" smtClean="0"/>
              <a:t>Li </a:t>
            </a:r>
            <a:r>
              <a:rPr lang="en-US" altLang="zh-CN" dirty="0"/>
              <a:t>X H, Cao C </a:t>
            </a:r>
            <a:r>
              <a:rPr lang="en-US" altLang="zh-CN" dirty="0" err="1"/>
              <a:t>C</a:t>
            </a:r>
            <a:r>
              <a:rPr lang="en-US" altLang="zh-CN" dirty="0"/>
              <a:t>, Shi Y, et al. A Survey of Data-driven and Knowledge-aware </a:t>
            </a:r>
            <a:r>
              <a:rPr lang="en-US" altLang="zh-CN" dirty="0" err="1"/>
              <a:t>eXplainable</a:t>
            </a:r>
            <a:r>
              <a:rPr lang="en-US" altLang="zh-CN" dirty="0"/>
              <a:t> AI[J]. IEEE Transactions on Knowledge and Data Engineering, 2020.</a:t>
            </a:r>
          </a:p>
          <a:p>
            <a:endParaRPr lang="en-US" altLang="zh-CN" dirty="0"/>
          </a:p>
        </p:txBody>
      </p:sp>
    </p:spTree>
    <p:extLst>
      <p:ext uri="{BB962C8B-B14F-4D97-AF65-F5344CB8AC3E}">
        <p14:creationId xmlns:p14="http://schemas.microsoft.com/office/powerpoint/2010/main" val="10374235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A10D792-4102-9E49-9911-6FCBEA89B21E}"/>
              </a:ext>
            </a:extLst>
          </p:cNvPr>
          <p:cNvSpPr>
            <a:spLocks noGrp="1"/>
          </p:cNvSpPr>
          <p:nvPr>
            <p:ph type="body" sz="quarter" idx="10"/>
          </p:nvPr>
        </p:nvSpPr>
        <p:spPr/>
        <p:txBody>
          <a:bodyPr/>
          <a:lstStyle/>
          <a:p>
            <a:r>
              <a:rPr lang="en-US" altLang="zh-CN" dirty="0"/>
              <a:t>What is explainable AI (XAI)</a:t>
            </a:r>
          </a:p>
          <a:p>
            <a:r>
              <a:rPr lang="en-US" altLang="zh-CN" dirty="0"/>
              <a:t>Types of XAI methods</a:t>
            </a:r>
          </a:p>
          <a:p>
            <a:r>
              <a:rPr lang="en-US" altLang="zh-CN" dirty="0" smtClean="0">
                <a:solidFill>
                  <a:srgbClr val="C00000"/>
                </a:solidFill>
              </a:rPr>
              <a:t>Attribution</a:t>
            </a:r>
          </a:p>
          <a:p>
            <a:r>
              <a:rPr lang="en-US" altLang="zh-CN" dirty="0"/>
              <a:t>Counterfactuals</a:t>
            </a:r>
            <a:endParaRPr lang="en-US" altLang="zh-CN" dirty="0" smtClean="0"/>
          </a:p>
          <a:p>
            <a:r>
              <a:rPr lang="en-US" altLang="zh-CN" dirty="0" smtClean="0"/>
              <a:t>Knowledge-aware XAI</a:t>
            </a:r>
          </a:p>
          <a:p>
            <a:r>
              <a:rPr lang="en-US" altLang="zh-CN" dirty="0"/>
              <a:t>Conclusion</a:t>
            </a:r>
          </a:p>
          <a:p>
            <a:endParaRPr lang="en-US" altLang="zh-CN" dirty="0"/>
          </a:p>
        </p:txBody>
      </p:sp>
      <p:sp>
        <p:nvSpPr>
          <p:cNvPr id="3" name="文本框 2"/>
          <p:cNvSpPr txBox="1"/>
          <p:nvPr/>
        </p:nvSpPr>
        <p:spPr>
          <a:xfrm>
            <a:off x="1033620" y="636814"/>
            <a:ext cx="1763485" cy="553998"/>
          </a:xfrm>
          <a:prstGeom prst="rect">
            <a:avLst/>
          </a:prstGeom>
          <a:solidFill>
            <a:srgbClr val="EBEBEB"/>
          </a:solidFill>
        </p:spPr>
        <p:txBody>
          <a:bodyPr wrap="square" lIns="0" tIns="0" rIns="0" bIns="0" rtlCol="0">
            <a:spAutoFit/>
          </a:bodyPr>
          <a:lstStyle/>
          <a:p>
            <a:pPr algn="l"/>
            <a:r>
              <a:rPr kumimoji="1" lang="en-US" altLang="zh-CN" sz="3600" dirty="0" smtClean="0">
                <a:solidFill>
                  <a:srgbClr val="000000"/>
                </a:solidFill>
                <a:latin typeface="Microsoft YaHei" panose="020B0503020204020204" pitchFamily="34" charset="-122"/>
                <a:ea typeface="Microsoft YaHei" panose="020B0503020204020204" pitchFamily="34" charset="-122"/>
              </a:rPr>
              <a:t>Content</a:t>
            </a:r>
            <a:endParaRPr kumimoji="1" lang="zh-CN" altLang="en-US" sz="3600" dirty="0" smtClean="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695716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r>
              <a:rPr lang="en-US" altLang="zh-CN" dirty="0" smtClean="0"/>
              <a:t>Attribution</a:t>
            </a:r>
            <a:endParaRPr lang="zh-CN" altLang="en-US" dirty="0"/>
          </a:p>
        </p:txBody>
      </p:sp>
      <p:sp>
        <p:nvSpPr>
          <p:cNvPr id="4" name="Content Placeholder 2">
            <a:extLst>
              <a:ext uri="{FF2B5EF4-FFF2-40B4-BE49-F238E27FC236}">
                <a16:creationId xmlns="" xmlns:a16="http://schemas.microsoft.com/office/drawing/2014/main" id="{55F986D5-D7D9-6446-9526-9389CD9831D8}"/>
              </a:ext>
            </a:extLst>
          </p:cNvPr>
          <p:cNvSpPr txBox="1">
            <a:spLocks/>
          </p:cNvSpPr>
          <p:nvPr/>
        </p:nvSpPr>
        <p:spPr>
          <a:xfrm>
            <a:off x="726021" y="125568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altLang="zh-CN" dirty="0" smtClean="0"/>
          </a:p>
        </p:txBody>
      </p:sp>
      <p:sp>
        <p:nvSpPr>
          <p:cNvPr id="5" name="Content Placeholder 2">
            <a:extLst>
              <a:ext uri="{FF2B5EF4-FFF2-40B4-BE49-F238E27FC236}">
                <a16:creationId xmlns="" xmlns:a16="http://schemas.microsoft.com/office/drawing/2014/main" id="{55F986D5-D7D9-6446-9526-9389CD9831D8}"/>
              </a:ext>
            </a:extLst>
          </p:cNvPr>
          <p:cNvSpPr>
            <a:spLocks noGrp="1"/>
          </p:cNvSpPr>
          <p:nvPr>
            <p:ph idx="12"/>
          </p:nvPr>
        </p:nvSpPr>
        <p:spPr>
          <a:xfrm>
            <a:off x="586300" y="1252820"/>
            <a:ext cx="10743793" cy="5768666"/>
          </a:xfrm>
        </p:spPr>
        <p:txBody>
          <a:bodyPr/>
          <a:lstStyle/>
          <a:p>
            <a:r>
              <a:rPr lang="en-US" altLang="zh-CN" dirty="0" smtClean="0"/>
              <a:t>Problem formulation: </a:t>
            </a:r>
            <a:r>
              <a:rPr lang="en-US" altLang="zh-CN" dirty="0"/>
              <a:t>Why this prediction</a:t>
            </a:r>
            <a:r>
              <a:rPr lang="en-US" altLang="zh-CN" dirty="0" smtClean="0"/>
              <a:t>?</a:t>
            </a:r>
          </a:p>
          <a:p>
            <a:pPr lvl="1"/>
            <a:r>
              <a:rPr lang="en-US" altLang="zh-CN" dirty="0" smtClean="0"/>
              <a:t>which feature </a:t>
            </a:r>
            <a:r>
              <a:rPr lang="en-US" altLang="zh-CN" dirty="0"/>
              <a:t>of an input </a:t>
            </a:r>
            <a:r>
              <a:rPr lang="en-US" altLang="zh-CN" dirty="0" smtClean="0"/>
              <a:t>is </a:t>
            </a:r>
            <a:r>
              <a:rPr lang="en-US" altLang="zh-CN" dirty="0"/>
              <a:t>responsible for the </a:t>
            </a:r>
            <a:r>
              <a:rPr lang="en-US" altLang="zh-CN" dirty="0" smtClean="0"/>
              <a:t>model’s output</a:t>
            </a:r>
          </a:p>
          <a:p>
            <a:pPr lvl="1"/>
            <a:endParaRPr lang="en-US" altLang="zh-CN" dirty="0" smtClean="0"/>
          </a:p>
          <a:p>
            <a:r>
              <a:rPr lang="en-US" altLang="zh-CN" dirty="0" smtClean="0"/>
              <a:t>Examples: </a:t>
            </a:r>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pPr marL="160751" lvl="1" indent="0">
              <a:buNone/>
            </a:pPr>
            <a:endParaRPr lang="en-US" altLang="zh-CN" dirty="0" smtClean="0"/>
          </a:p>
        </p:txBody>
      </p:sp>
      <p:pic>
        <p:nvPicPr>
          <p:cNvPr id="3" name="图片 2"/>
          <p:cNvPicPr>
            <a:picLocks noChangeAspect="1"/>
          </p:cNvPicPr>
          <p:nvPr/>
        </p:nvPicPr>
        <p:blipFill rotWithShape="1">
          <a:blip r:embed="rId3"/>
          <a:srcRect t="3724" b="-1"/>
          <a:stretch/>
        </p:blipFill>
        <p:spPr>
          <a:xfrm>
            <a:off x="1211620" y="3527752"/>
            <a:ext cx="3363146" cy="1552881"/>
          </a:xfrm>
          <a:prstGeom prst="rect">
            <a:avLst/>
          </a:prstGeom>
        </p:spPr>
      </p:pic>
      <p:sp>
        <p:nvSpPr>
          <p:cNvPr id="6" name="文本框 5"/>
          <p:cNvSpPr txBox="1"/>
          <p:nvPr/>
        </p:nvSpPr>
        <p:spPr>
          <a:xfrm>
            <a:off x="833807" y="2747472"/>
            <a:ext cx="4783222" cy="553998"/>
          </a:xfrm>
          <a:prstGeom prst="rect">
            <a:avLst/>
          </a:prstGeom>
          <a:noFill/>
        </p:spPr>
        <p:txBody>
          <a:bodyPr wrap="square" lIns="0" tIns="0" rIns="0" bIns="0" rtlCol="0">
            <a:spAutoFit/>
          </a:bodyPr>
          <a:lstStyle/>
          <a:p>
            <a:r>
              <a:rPr lang="en-US" altLang="zh-CN" dirty="0"/>
              <a:t>Image </a:t>
            </a:r>
            <a:r>
              <a:rPr lang="en-US" altLang="zh-CN" dirty="0" smtClean="0"/>
              <a:t>classification: </a:t>
            </a:r>
            <a:r>
              <a:rPr lang="en-US" altLang="zh-CN" dirty="0"/>
              <a:t>Attribute the model prediction on </a:t>
            </a:r>
            <a:r>
              <a:rPr lang="en-US" altLang="zh-CN" dirty="0" smtClean="0"/>
              <a:t>the pixels. (shown with saliency map)</a:t>
            </a:r>
            <a:endParaRPr lang="en-US" altLang="zh-CN" dirty="0"/>
          </a:p>
        </p:txBody>
      </p:sp>
      <p:sp>
        <p:nvSpPr>
          <p:cNvPr id="8" name="文本框 7"/>
          <p:cNvSpPr txBox="1"/>
          <p:nvPr/>
        </p:nvSpPr>
        <p:spPr>
          <a:xfrm>
            <a:off x="6212078" y="2747472"/>
            <a:ext cx="4522966" cy="553998"/>
          </a:xfrm>
          <a:prstGeom prst="rect">
            <a:avLst/>
          </a:prstGeom>
          <a:noFill/>
        </p:spPr>
        <p:txBody>
          <a:bodyPr wrap="square" lIns="0" tIns="0" rIns="0" bIns="0" rtlCol="0">
            <a:spAutoFit/>
          </a:bodyPr>
          <a:lstStyle/>
          <a:p>
            <a:r>
              <a:rPr lang="en-US" altLang="zh-CN" dirty="0" smtClean="0"/>
              <a:t>Sentiment analysis: </a:t>
            </a:r>
            <a:r>
              <a:rPr lang="en-US" altLang="zh-CN" dirty="0"/>
              <a:t>Attribute the model prediction on </a:t>
            </a:r>
            <a:r>
              <a:rPr lang="en-US" altLang="zh-CN" dirty="0" smtClean="0"/>
              <a:t>the words or phrases</a:t>
            </a:r>
            <a:endParaRPr lang="en-US" altLang="zh-CN" dirty="0"/>
          </a:p>
        </p:txBody>
      </p:sp>
      <p:pic>
        <p:nvPicPr>
          <p:cNvPr id="10" name="图片 9"/>
          <p:cNvPicPr>
            <a:picLocks noChangeAspect="1"/>
          </p:cNvPicPr>
          <p:nvPr/>
        </p:nvPicPr>
        <p:blipFill rotWithShape="1">
          <a:blip r:embed="rId4"/>
          <a:srcRect l="61964"/>
          <a:stretch/>
        </p:blipFill>
        <p:spPr>
          <a:xfrm>
            <a:off x="6815684" y="3350066"/>
            <a:ext cx="3088074" cy="1664347"/>
          </a:xfrm>
          <a:prstGeom prst="rect">
            <a:avLst/>
          </a:prstGeom>
        </p:spPr>
      </p:pic>
      <p:sp>
        <p:nvSpPr>
          <p:cNvPr id="11" name="矩形 10"/>
          <p:cNvSpPr/>
          <p:nvPr/>
        </p:nvSpPr>
        <p:spPr>
          <a:xfrm>
            <a:off x="756121" y="5389155"/>
            <a:ext cx="4860908" cy="400110"/>
          </a:xfrm>
          <a:prstGeom prst="rect">
            <a:avLst/>
          </a:prstGeom>
          <a:solidFill>
            <a:srgbClr val="666666">
              <a:lumMod val="20000"/>
              <a:lumOff val="80000"/>
            </a:srgbClr>
          </a:solidFill>
        </p:spPr>
        <p:txBody>
          <a:bodyPr wrap="square">
            <a:spAutoFit/>
          </a:bodyPr>
          <a:lstStyle/>
          <a:p>
            <a:pPr>
              <a:defRPr/>
            </a:pP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Source</a:t>
            </a:r>
            <a:r>
              <a:rPr lang="zh-CN" altLang="en-US"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a:t>
            </a:r>
            <a:r>
              <a:rPr lang="en-US" altLang="zh-CN"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Grad-CAM: Visual Explanations from Deep Networks via Gradient-based </a:t>
            </a: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Localization, ICCV 2017</a:t>
            </a:r>
            <a:endParaRPr lang="en-US" altLang="zh-CN"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11"/>
          <p:cNvSpPr/>
          <p:nvPr/>
        </p:nvSpPr>
        <p:spPr>
          <a:xfrm>
            <a:off x="6212078" y="5346308"/>
            <a:ext cx="4793565" cy="400110"/>
          </a:xfrm>
          <a:prstGeom prst="rect">
            <a:avLst/>
          </a:prstGeom>
          <a:solidFill>
            <a:srgbClr val="666666">
              <a:lumMod val="20000"/>
              <a:lumOff val="80000"/>
            </a:srgbClr>
          </a:solidFill>
        </p:spPr>
        <p:txBody>
          <a:bodyPr wrap="square">
            <a:spAutoFit/>
          </a:bodyPr>
          <a:lstStyle/>
          <a:p>
            <a:pPr>
              <a:defRPr/>
            </a:pP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Source</a:t>
            </a:r>
            <a:r>
              <a:rPr lang="zh-CN" altLang="en-US"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a:t>
            </a:r>
            <a:r>
              <a:rPr lang="en-US" altLang="zh-CN"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Towards Hierarchical Importance Attribution: Explaining Compositional Semantics for Neural Sequence </a:t>
            </a: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Models, ICLR 2020</a:t>
            </a:r>
            <a:endParaRPr lang="zh-CN" altLang="en-US"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p:cNvSpPr txBox="1"/>
          <p:nvPr/>
        </p:nvSpPr>
        <p:spPr>
          <a:xfrm>
            <a:off x="2500836" y="5109903"/>
            <a:ext cx="968214" cy="184666"/>
          </a:xfrm>
          <a:prstGeom prst="rect">
            <a:avLst/>
          </a:prstGeom>
          <a:noFill/>
        </p:spPr>
        <p:txBody>
          <a:bodyPr wrap="none" lIns="0" tIns="0" rIns="0" bIns="0" rtlCol="0">
            <a:spAutoFit/>
          </a:bodyPr>
          <a:lstStyle/>
          <a:p>
            <a:pPr algn="l"/>
            <a:r>
              <a:rPr kumimoji="1" lang="en-US" altLang="zh-CN" sz="1200" dirty="0" smtClean="0">
                <a:solidFill>
                  <a:srgbClr val="000000"/>
                </a:solidFill>
                <a:latin typeface="Microsoft YaHei" panose="020B0503020204020204" pitchFamily="34" charset="-122"/>
                <a:ea typeface="Microsoft YaHei" panose="020B0503020204020204" pitchFamily="34" charset="-122"/>
              </a:rPr>
              <a:t>Saliency map</a:t>
            </a:r>
            <a:endParaRPr kumimoji="1" lang="zh-CN" altLang="en-US" sz="1200" dirty="0" smtClean="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400431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r>
              <a:rPr lang="en-US" altLang="zh-CN" dirty="0" smtClean="0"/>
              <a:t>Attribution-based methods</a:t>
            </a:r>
            <a:endParaRPr lang="zh-CN" altLang="en-US" dirty="0"/>
          </a:p>
        </p:txBody>
      </p:sp>
      <p:sp>
        <p:nvSpPr>
          <p:cNvPr id="4" name="Content Placeholder 2">
            <a:extLst>
              <a:ext uri="{FF2B5EF4-FFF2-40B4-BE49-F238E27FC236}">
                <a16:creationId xmlns="" xmlns:a16="http://schemas.microsoft.com/office/drawing/2014/main" id="{55F986D5-D7D9-6446-9526-9389CD9831D8}"/>
              </a:ext>
            </a:extLst>
          </p:cNvPr>
          <p:cNvSpPr txBox="1">
            <a:spLocks/>
          </p:cNvSpPr>
          <p:nvPr/>
        </p:nvSpPr>
        <p:spPr>
          <a:xfrm>
            <a:off x="726021" y="125568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altLang="zh-CN" dirty="0" smtClean="0"/>
          </a:p>
        </p:txBody>
      </p:sp>
      <p:sp>
        <p:nvSpPr>
          <p:cNvPr id="5" name="Content Placeholder 2">
            <a:extLst>
              <a:ext uri="{FF2B5EF4-FFF2-40B4-BE49-F238E27FC236}">
                <a16:creationId xmlns="" xmlns:a16="http://schemas.microsoft.com/office/drawing/2014/main" id="{55F986D5-D7D9-6446-9526-9389CD9831D8}"/>
              </a:ext>
            </a:extLst>
          </p:cNvPr>
          <p:cNvSpPr>
            <a:spLocks noGrp="1"/>
          </p:cNvSpPr>
          <p:nvPr>
            <p:ph idx="12"/>
          </p:nvPr>
        </p:nvSpPr>
        <p:spPr>
          <a:xfrm>
            <a:off x="586300" y="1255686"/>
            <a:ext cx="10743793" cy="5602314"/>
          </a:xfrm>
        </p:spPr>
        <p:txBody>
          <a:bodyPr/>
          <a:lstStyle/>
          <a:p>
            <a:r>
              <a:rPr lang="en-US" altLang="zh-CN" dirty="0" smtClean="0"/>
              <a:t>Methods categories</a:t>
            </a:r>
            <a:r>
              <a:rPr lang="en-US" altLang="zh-CN" dirty="0"/>
              <a:t>:</a:t>
            </a:r>
          </a:p>
          <a:p>
            <a:pPr lvl="1"/>
            <a:r>
              <a:rPr lang="en-US" altLang="zh-CN" dirty="0"/>
              <a:t>Back-propagation methods: back-propagate signals (gradients, relevance scores) to the input as the attribution</a:t>
            </a:r>
          </a:p>
          <a:p>
            <a:pPr lvl="1"/>
            <a:r>
              <a:rPr lang="en-US" altLang="zh-CN" dirty="0"/>
              <a:t>Perturbation-based methods: perturbing the input feature and attribute the output change of the model as the attribution</a:t>
            </a:r>
          </a:p>
          <a:p>
            <a:pPr marL="11113" indent="0">
              <a:buNone/>
            </a:pPr>
            <a:endParaRPr lang="en-US" altLang="zh-CN" dirty="0" smtClean="0"/>
          </a:p>
          <a:p>
            <a:r>
              <a:rPr lang="en-US" altLang="zh-CN" dirty="0"/>
              <a:t>This tutorial will cover the introduction of </a:t>
            </a:r>
            <a:r>
              <a:rPr lang="en-US" altLang="zh-CN" dirty="0" smtClean="0"/>
              <a:t>the </a:t>
            </a:r>
            <a:r>
              <a:rPr lang="en-US" altLang="zh-CN" dirty="0"/>
              <a:t>following methods </a:t>
            </a:r>
          </a:p>
          <a:p>
            <a:pPr lvl="1"/>
            <a:r>
              <a:rPr lang="en-US" altLang="zh-CN" dirty="0" err="1" smtClean="0"/>
              <a:t>Backpropagation</a:t>
            </a:r>
            <a:r>
              <a:rPr lang="en-US" altLang="zh-CN" dirty="0" smtClean="0"/>
              <a:t> based methods:</a:t>
            </a:r>
          </a:p>
          <a:p>
            <a:pPr lvl="2"/>
            <a:r>
              <a:rPr lang="en-US" altLang="zh-CN" dirty="0" smtClean="0"/>
              <a:t>Vanilla Gradient</a:t>
            </a:r>
          </a:p>
          <a:p>
            <a:pPr lvl="2"/>
            <a:r>
              <a:rPr lang="en-US" altLang="zh-CN" dirty="0" smtClean="0"/>
              <a:t>Guided </a:t>
            </a:r>
            <a:r>
              <a:rPr lang="en-US" altLang="zh-CN" dirty="0" err="1" smtClean="0"/>
              <a:t>Backpropagation</a:t>
            </a:r>
            <a:endParaRPr lang="en-US" altLang="zh-CN" dirty="0" smtClean="0"/>
          </a:p>
          <a:p>
            <a:pPr lvl="2"/>
            <a:r>
              <a:rPr lang="en-US" altLang="zh-CN" dirty="0" smtClean="0"/>
              <a:t>Integrated Gradients</a:t>
            </a:r>
          </a:p>
          <a:p>
            <a:pPr lvl="2"/>
            <a:r>
              <a:rPr lang="en-US" altLang="zh-CN" dirty="0" smtClean="0"/>
              <a:t>CAM and </a:t>
            </a:r>
            <a:r>
              <a:rPr lang="en-US" altLang="zh-CN" dirty="0" err="1" smtClean="0"/>
              <a:t>GradCAM</a:t>
            </a:r>
            <a:endParaRPr lang="en-US" altLang="zh-CN" dirty="0" smtClean="0"/>
          </a:p>
          <a:p>
            <a:pPr lvl="2"/>
            <a:endParaRPr lang="en-US" altLang="zh-CN" dirty="0" smtClean="0"/>
          </a:p>
          <a:p>
            <a:pPr lvl="1"/>
            <a:r>
              <a:rPr lang="en-US" altLang="zh-CN" dirty="0" smtClean="0"/>
              <a:t>Perturbation based methods:</a:t>
            </a:r>
          </a:p>
          <a:p>
            <a:pPr lvl="2"/>
            <a:r>
              <a:rPr lang="en-US" altLang="zh-CN" dirty="0" smtClean="0"/>
              <a:t>LIME</a:t>
            </a:r>
          </a:p>
          <a:p>
            <a:pPr lvl="2"/>
            <a:r>
              <a:rPr lang="en-US" altLang="zh-CN" dirty="0" smtClean="0"/>
              <a:t>Occlusion</a:t>
            </a:r>
          </a:p>
          <a:p>
            <a:pPr lvl="2"/>
            <a:r>
              <a:rPr lang="en-US" altLang="zh-CN" dirty="0" smtClean="0"/>
              <a:t>RISE</a:t>
            </a:r>
          </a:p>
          <a:p>
            <a:endParaRPr lang="en-US" altLang="zh-CN" dirty="0" smtClean="0"/>
          </a:p>
          <a:p>
            <a:pPr marL="11113" indent="0">
              <a:buNone/>
            </a:pPr>
            <a:endParaRPr lang="en-US" altLang="zh-CN" dirty="0" smtClean="0"/>
          </a:p>
        </p:txBody>
      </p:sp>
      <p:sp>
        <p:nvSpPr>
          <p:cNvPr id="7" name="矩形 6"/>
          <p:cNvSpPr/>
          <p:nvPr/>
        </p:nvSpPr>
        <p:spPr>
          <a:xfrm>
            <a:off x="586300" y="3406176"/>
            <a:ext cx="5924550" cy="1427081"/>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5778259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729175" y="456134"/>
            <a:ext cx="10740640" cy="682439"/>
          </a:xfrm>
        </p:spPr>
        <p:txBody>
          <a:bodyPr/>
          <a:lstStyle/>
          <a:p>
            <a:r>
              <a:rPr lang="en-US" altLang="zh-CN" dirty="0" err="1" smtClean="0"/>
              <a:t>Backpropagation</a:t>
            </a:r>
            <a:r>
              <a:rPr lang="en-US" altLang="zh-CN" dirty="0" smtClean="0"/>
              <a:t> methods: Gradient</a:t>
            </a:r>
            <a:endParaRPr lang="zh-CN" altLang="en-US" dirty="0"/>
          </a:p>
        </p:txBody>
      </p:sp>
      <p:sp>
        <p:nvSpPr>
          <p:cNvPr id="4" name="Content Placeholder 2">
            <a:extLst>
              <a:ext uri="{FF2B5EF4-FFF2-40B4-BE49-F238E27FC236}">
                <a16:creationId xmlns="" xmlns:a16="http://schemas.microsoft.com/office/drawing/2014/main" id="{55F986D5-D7D9-6446-9526-9389CD9831D8}"/>
              </a:ext>
            </a:extLst>
          </p:cNvPr>
          <p:cNvSpPr txBox="1">
            <a:spLocks/>
          </p:cNvSpPr>
          <p:nvPr/>
        </p:nvSpPr>
        <p:spPr>
          <a:xfrm>
            <a:off x="726021" y="1138573"/>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altLang="zh-CN" dirty="0" smtClean="0"/>
          </a:p>
        </p:txBody>
      </p:sp>
      <p:sp>
        <p:nvSpPr>
          <p:cNvPr id="5" name="Content Placeholder 2">
            <a:extLst>
              <a:ext uri="{FF2B5EF4-FFF2-40B4-BE49-F238E27FC236}">
                <a16:creationId xmlns="" xmlns:a16="http://schemas.microsoft.com/office/drawing/2014/main" id="{55F986D5-D7D9-6446-9526-9389CD9831D8}"/>
              </a:ext>
            </a:extLst>
          </p:cNvPr>
          <p:cNvSpPr>
            <a:spLocks noGrp="1"/>
          </p:cNvSpPr>
          <p:nvPr>
            <p:ph idx="12"/>
          </p:nvPr>
        </p:nvSpPr>
        <p:spPr>
          <a:xfrm>
            <a:off x="726021" y="1252873"/>
            <a:ext cx="10743793" cy="4690459"/>
          </a:xfrm>
        </p:spPr>
        <p:txBody>
          <a:bodyPr/>
          <a:lstStyle/>
          <a:p>
            <a:r>
              <a:rPr lang="en-US" altLang="zh-CN" dirty="0" smtClean="0"/>
              <a:t>Gradient: </a:t>
            </a:r>
          </a:p>
          <a:p>
            <a:pPr lvl="1"/>
            <a:r>
              <a:rPr lang="en-US" altLang="zh-CN" dirty="0" smtClean="0"/>
              <a:t>Also named as vanilla gradient</a:t>
            </a:r>
          </a:p>
          <a:p>
            <a:pPr lvl="1"/>
            <a:r>
              <a:rPr lang="en-US" altLang="zh-CN" dirty="0" smtClean="0"/>
              <a:t>The attribution is calculated as the gradient of the output w.r.t the input </a:t>
            </a:r>
          </a:p>
        </p:txBody>
      </p:sp>
      <p:pic>
        <p:nvPicPr>
          <p:cNvPr id="3" name="图片 2"/>
          <p:cNvPicPr>
            <a:picLocks noChangeAspect="1"/>
          </p:cNvPicPr>
          <p:nvPr/>
        </p:nvPicPr>
        <p:blipFill>
          <a:blip r:embed="rId3"/>
          <a:stretch>
            <a:fillRect/>
          </a:stretch>
        </p:blipFill>
        <p:spPr>
          <a:xfrm>
            <a:off x="715783" y="2540802"/>
            <a:ext cx="7978943" cy="3068239"/>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8171746" y="3333145"/>
                <a:ext cx="3057525" cy="5442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000000"/>
                          </a:solidFill>
                          <a:latin typeface="Cambria Math" panose="02040503050406030204" pitchFamily="18" charset="0"/>
                          <a:ea typeface="Microsoft YaHei" panose="020B0503020204020204" pitchFamily="34" charset="-122"/>
                        </a:rPr>
                        <m:t>𝑆</m:t>
                      </m:r>
                      <m:r>
                        <a:rPr kumimoji="1" lang="en-US" altLang="zh-CN" b="0" i="1" smtClean="0">
                          <a:solidFill>
                            <a:srgbClr val="000000"/>
                          </a:solidFill>
                          <a:latin typeface="Cambria Math" panose="02040503050406030204" pitchFamily="18" charset="0"/>
                          <a:ea typeface="Microsoft YaHei" panose="020B0503020204020204" pitchFamily="34" charset="-122"/>
                        </a:rPr>
                        <m:t>=</m:t>
                      </m:r>
                      <m:f>
                        <m:fPr>
                          <m:ctrlPr>
                            <a:rPr kumimoji="1" lang="en-US" altLang="zh-CN" b="0" i="1" smtClean="0">
                              <a:solidFill>
                                <a:srgbClr val="000000"/>
                              </a:solidFill>
                              <a:latin typeface="Cambria Math" panose="02040503050406030204" pitchFamily="18" charset="0"/>
                              <a:ea typeface="Microsoft YaHei" panose="020B0503020204020204" pitchFamily="34" charset="-122"/>
                            </a:rPr>
                          </m:ctrlPr>
                        </m:fPr>
                        <m:num>
                          <m:r>
                            <a:rPr kumimoji="1" lang="en-US" altLang="zh-CN" i="1">
                              <a:solidFill>
                                <a:srgbClr val="000000"/>
                              </a:solidFill>
                              <a:latin typeface="Cambria Math" panose="02040503050406030204" pitchFamily="18" charset="0"/>
                              <a:ea typeface="Microsoft YaHei" panose="020B0503020204020204" pitchFamily="34" charset="-122"/>
                            </a:rPr>
                            <m:t>𝑑</m:t>
                          </m:r>
                          <m:sSub>
                            <m:sSubPr>
                              <m:ctrlPr>
                                <a:rPr kumimoji="1" lang="en-US" altLang="zh-CN" i="1">
                                  <a:solidFill>
                                    <a:srgbClr val="000000"/>
                                  </a:solidFill>
                                  <a:latin typeface="Cambria Math" panose="02040503050406030204" pitchFamily="18" charset="0"/>
                                  <a:ea typeface="Microsoft YaHei" panose="020B0503020204020204" pitchFamily="34" charset="-122"/>
                                </a:rPr>
                              </m:ctrlPr>
                            </m:sSubPr>
                            <m:e>
                              <m:r>
                                <m:rPr>
                                  <m:sty m:val="p"/>
                                </m:rPr>
                                <a:rPr kumimoji="1" lang="en-US" altLang="zh-CN">
                                  <a:solidFill>
                                    <a:srgbClr val="000000"/>
                                  </a:solidFill>
                                  <a:latin typeface="Cambria Math" panose="02040503050406030204" pitchFamily="18" charset="0"/>
                                  <a:ea typeface="Microsoft YaHei" panose="020B0503020204020204" pitchFamily="34" charset="-122"/>
                                </a:rPr>
                                <m:t>Φ</m:t>
                              </m:r>
                              <m:r>
                                <a:rPr kumimoji="1" lang="en-US" altLang="zh-CN" i="1">
                                  <a:solidFill>
                                    <a:srgbClr val="000000"/>
                                  </a:solidFill>
                                  <a:latin typeface="Cambria Math" panose="02040503050406030204" pitchFamily="18" charset="0"/>
                                  <a:ea typeface="Microsoft YaHei" panose="020B0503020204020204" pitchFamily="34" charset="-122"/>
                                </a:rPr>
                                <m:t>(</m:t>
                              </m:r>
                              <m:r>
                                <a:rPr kumimoji="1" lang="en-US" altLang="zh-CN" i="1">
                                  <a:solidFill>
                                    <a:srgbClr val="000000"/>
                                  </a:solidFill>
                                  <a:latin typeface="Cambria Math" panose="02040503050406030204" pitchFamily="18" charset="0"/>
                                  <a:ea typeface="Microsoft YaHei" panose="020B0503020204020204" pitchFamily="34" charset="-122"/>
                                </a:rPr>
                                <m:t>𝐼</m:t>
                              </m:r>
                              <m:r>
                                <a:rPr kumimoji="1" lang="en-US" altLang="zh-CN" i="1">
                                  <a:solidFill>
                                    <a:srgbClr val="000000"/>
                                  </a:solidFill>
                                  <a:latin typeface="Cambria Math" panose="02040503050406030204" pitchFamily="18" charset="0"/>
                                  <a:ea typeface="Microsoft YaHei" panose="020B0503020204020204" pitchFamily="34" charset="-122"/>
                                </a:rPr>
                                <m:t>)</m:t>
                              </m:r>
                            </m:e>
                            <m:sub>
                              <m:r>
                                <a:rPr kumimoji="1" lang="en-US" altLang="zh-CN" i="1">
                                  <a:solidFill>
                                    <a:srgbClr val="000000"/>
                                  </a:solidFill>
                                  <a:latin typeface="Cambria Math" panose="02040503050406030204" pitchFamily="18" charset="0"/>
                                  <a:ea typeface="Microsoft YaHei" panose="020B0503020204020204" pitchFamily="34" charset="-122"/>
                                </a:rPr>
                                <m:t>𝑐</m:t>
                              </m:r>
                            </m:sub>
                          </m:sSub>
                        </m:num>
                        <m:den>
                          <m:r>
                            <a:rPr kumimoji="1" lang="en-US" altLang="zh-CN" b="0" i="1" smtClean="0">
                              <a:solidFill>
                                <a:srgbClr val="000000"/>
                              </a:solidFill>
                              <a:latin typeface="Cambria Math" panose="02040503050406030204" pitchFamily="18" charset="0"/>
                              <a:ea typeface="Microsoft YaHei" panose="020B0503020204020204" pitchFamily="34" charset="-122"/>
                            </a:rPr>
                            <m:t>𝑑</m:t>
                          </m:r>
                          <m:r>
                            <a:rPr kumimoji="1" lang="en-US" altLang="zh-CN" b="0" i="1" smtClean="0">
                              <a:solidFill>
                                <a:srgbClr val="000000"/>
                              </a:solidFill>
                              <a:latin typeface="Cambria Math" panose="02040503050406030204" pitchFamily="18" charset="0"/>
                              <a:ea typeface="Microsoft YaHei" panose="020B0503020204020204" pitchFamily="34" charset="-122"/>
                            </a:rPr>
                            <m:t> </m:t>
                          </m:r>
                          <m:r>
                            <a:rPr kumimoji="1" lang="en-US" altLang="zh-CN" b="0" i="1" smtClean="0">
                              <a:solidFill>
                                <a:srgbClr val="000000"/>
                              </a:solidFill>
                              <a:latin typeface="Cambria Math" panose="02040503050406030204" pitchFamily="18" charset="0"/>
                              <a:ea typeface="Microsoft YaHei" panose="020B0503020204020204" pitchFamily="34" charset="-122"/>
                            </a:rPr>
                            <m:t>𝐼</m:t>
                          </m:r>
                        </m:den>
                      </m:f>
                    </m:oMath>
                  </m:oMathPara>
                </a14:m>
                <a:endParaRPr kumimoji="1" lang="zh-CN" altLang="en-US" dirty="0" smtClean="0">
                  <a:solidFill>
                    <a:srgbClr val="000000"/>
                  </a:solidFill>
                  <a:latin typeface="Microsoft YaHei" panose="020B0503020204020204" pitchFamily="34" charset="-122"/>
                  <a:ea typeface="Microsoft YaHei"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8171746" y="3333145"/>
                <a:ext cx="3057525" cy="544252"/>
              </a:xfrm>
              <a:prstGeom prst="rect">
                <a:avLst/>
              </a:prstGeom>
              <a:blipFill rotWithShape="0">
                <a:blip r:embed="rId4"/>
                <a:stretch>
                  <a:fillRect/>
                </a:stretch>
              </a:blipFill>
            </p:spPr>
            <p:txBody>
              <a:bodyPr/>
              <a:lstStyle/>
              <a:p>
                <a:r>
                  <a:rPr lang="zh-CN" altLang="en-US">
                    <a:noFill/>
                  </a:rPr>
                  <a:t> </a:t>
                </a:r>
              </a:p>
            </p:txBody>
          </p:sp>
        </mc:Fallback>
      </mc:AlternateContent>
      <p:sp>
        <p:nvSpPr>
          <p:cNvPr id="7" name="文本框 6"/>
          <p:cNvSpPr txBox="1"/>
          <p:nvPr/>
        </p:nvSpPr>
        <p:spPr>
          <a:xfrm>
            <a:off x="8908589" y="2977694"/>
            <a:ext cx="3245305" cy="1723549"/>
          </a:xfrm>
          <a:prstGeom prst="rect">
            <a:avLst/>
          </a:prstGeom>
          <a:noFill/>
        </p:spPr>
        <p:txBody>
          <a:bodyPr wrap="square" lIns="0" tIns="0" rIns="0" bIns="0" rtlCol="0">
            <a:spAutoFit/>
          </a:bodyPr>
          <a:lstStyle/>
          <a:p>
            <a:pPr algn="l"/>
            <a:r>
              <a:rPr kumimoji="1" lang="en-US" altLang="zh-CN" sz="1400" dirty="0" smtClean="0">
                <a:solidFill>
                  <a:srgbClr val="000000"/>
                </a:solidFill>
                <a:latin typeface="Microsoft YaHei" panose="020B0503020204020204" pitchFamily="34" charset="-122"/>
                <a:ea typeface="Microsoft YaHei" panose="020B0503020204020204" pitchFamily="34" charset="-122"/>
              </a:rPr>
              <a:t>Gradient calculation:</a:t>
            </a:r>
          </a:p>
          <a:p>
            <a:pPr algn="l"/>
            <a:endParaRPr kumimoji="1" lang="en-US" altLang="zh-CN" sz="1400" dirty="0">
              <a:solidFill>
                <a:srgbClr val="000000"/>
              </a:solidFill>
              <a:latin typeface="Microsoft YaHei" panose="020B0503020204020204" pitchFamily="34" charset="-122"/>
              <a:ea typeface="Microsoft YaHei" panose="020B0503020204020204" pitchFamily="34" charset="-122"/>
            </a:endParaRPr>
          </a:p>
          <a:p>
            <a:pPr algn="l"/>
            <a:endParaRPr kumimoji="1" lang="en-US" altLang="zh-CN" sz="1400" dirty="0" smtClean="0">
              <a:solidFill>
                <a:srgbClr val="000000"/>
              </a:solidFill>
              <a:latin typeface="Microsoft YaHei" panose="020B0503020204020204" pitchFamily="34" charset="-122"/>
              <a:ea typeface="Microsoft YaHei" panose="020B0503020204020204" pitchFamily="34" charset="-122"/>
            </a:endParaRPr>
          </a:p>
          <a:p>
            <a:pPr algn="l"/>
            <a:endParaRPr kumimoji="1" lang="en-US" altLang="zh-CN" sz="1400" dirty="0">
              <a:solidFill>
                <a:srgbClr val="000000"/>
              </a:solidFill>
              <a:latin typeface="Microsoft YaHei" panose="020B0503020204020204" pitchFamily="34" charset="-122"/>
              <a:ea typeface="Microsoft YaHei" panose="020B0503020204020204" pitchFamily="34" charset="-122"/>
            </a:endParaRPr>
          </a:p>
          <a:p>
            <a:pPr algn="l"/>
            <a:endParaRPr kumimoji="1" lang="en-US" altLang="zh-CN" sz="1400" dirty="0">
              <a:solidFill>
                <a:srgbClr val="000000"/>
              </a:solidFill>
              <a:latin typeface="Microsoft YaHei" panose="020B0503020204020204" pitchFamily="34" charset="-122"/>
              <a:ea typeface="Microsoft YaHei" panose="020B0503020204020204" pitchFamily="34" charset="-122"/>
            </a:endParaRPr>
          </a:p>
          <a:p>
            <a:pPr algn="l"/>
            <a:r>
              <a:rPr kumimoji="1" lang="en-US" altLang="zh-CN" sz="1400" dirty="0" smtClean="0">
                <a:solidFill>
                  <a:srgbClr val="000000"/>
                </a:solidFill>
                <a:latin typeface="Microsoft YaHei" panose="020B0503020204020204" pitchFamily="34" charset="-122"/>
                <a:ea typeface="Microsoft YaHei" panose="020B0503020204020204" pitchFamily="34" charset="-122"/>
              </a:rPr>
              <a:t>For a deep neural network, such gradient can be obtained through backward propagation</a:t>
            </a:r>
            <a:endParaRPr kumimoji="1" lang="zh-CN" altLang="en-US" sz="1400" dirty="0" smtClean="0">
              <a:solidFill>
                <a:srgbClr val="000000"/>
              </a:solidFill>
              <a:latin typeface="Microsoft YaHei" panose="020B0503020204020204" pitchFamily="34" charset="-122"/>
              <a:ea typeface="Microsoft YaHei" panose="020B0503020204020204" pitchFamily="34" charset="-122"/>
            </a:endParaRPr>
          </a:p>
        </p:txBody>
      </p:sp>
      <p:sp>
        <p:nvSpPr>
          <p:cNvPr id="8" name="矩形 7"/>
          <p:cNvSpPr/>
          <p:nvPr/>
        </p:nvSpPr>
        <p:spPr>
          <a:xfrm>
            <a:off x="1035504" y="5846451"/>
            <a:ext cx="5591175" cy="246221"/>
          </a:xfrm>
          <a:prstGeom prst="rect">
            <a:avLst/>
          </a:prstGeom>
          <a:solidFill>
            <a:srgbClr val="666666">
              <a:lumMod val="20000"/>
              <a:lumOff val="80000"/>
            </a:srgbClr>
          </a:solidFill>
        </p:spPr>
        <p:txBody>
          <a:bodyPr wrap="square">
            <a:spAutoFit/>
          </a:bodyPr>
          <a:lstStyle/>
          <a:p>
            <a:pPr>
              <a:defRPr/>
            </a:pP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Source</a:t>
            </a:r>
            <a:r>
              <a:rPr lang="zh-CN" altLang="en-US"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a:t>
            </a:r>
            <a:r>
              <a:rPr lang="en-US" altLang="zh-CN"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Understanding models via visualizations and </a:t>
            </a: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attribution, ICCV 2019 tutorial</a:t>
            </a:r>
            <a:endParaRPr lang="zh-CN" altLang="en-US"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8010125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729175" y="456134"/>
            <a:ext cx="10740640" cy="682439"/>
          </a:xfrm>
        </p:spPr>
        <p:txBody>
          <a:bodyPr>
            <a:normAutofit/>
          </a:bodyPr>
          <a:lstStyle/>
          <a:p>
            <a:r>
              <a:rPr lang="en-US" altLang="zh-CN" dirty="0" smtClean="0"/>
              <a:t>Gradient vs. guided </a:t>
            </a:r>
            <a:r>
              <a:rPr lang="en-US" altLang="zh-CN" dirty="0" err="1" smtClean="0"/>
              <a:t>backprogation</a:t>
            </a:r>
            <a:endParaRPr lang="zh-CN" altLang="en-US" dirty="0"/>
          </a:p>
        </p:txBody>
      </p:sp>
      <p:sp>
        <p:nvSpPr>
          <p:cNvPr id="4" name="Content Placeholder 2">
            <a:extLst>
              <a:ext uri="{FF2B5EF4-FFF2-40B4-BE49-F238E27FC236}">
                <a16:creationId xmlns="" xmlns:a16="http://schemas.microsoft.com/office/drawing/2014/main" id="{55F986D5-D7D9-6446-9526-9389CD9831D8}"/>
              </a:ext>
            </a:extLst>
          </p:cNvPr>
          <p:cNvSpPr txBox="1">
            <a:spLocks/>
          </p:cNvSpPr>
          <p:nvPr/>
        </p:nvSpPr>
        <p:spPr>
          <a:xfrm>
            <a:off x="726021" y="1138573"/>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altLang="zh-CN" dirty="0" smtClean="0"/>
          </a:p>
        </p:txBody>
      </p:sp>
      <p:sp>
        <p:nvSpPr>
          <p:cNvPr id="5" name="Content Placeholder 2">
            <a:extLst>
              <a:ext uri="{FF2B5EF4-FFF2-40B4-BE49-F238E27FC236}">
                <a16:creationId xmlns="" xmlns:a16="http://schemas.microsoft.com/office/drawing/2014/main" id="{55F986D5-D7D9-6446-9526-9389CD9831D8}"/>
              </a:ext>
            </a:extLst>
          </p:cNvPr>
          <p:cNvSpPr>
            <a:spLocks noGrp="1"/>
          </p:cNvSpPr>
          <p:nvPr>
            <p:ph idx="12"/>
          </p:nvPr>
        </p:nvSpPr>
        <p:spPr>
          <a:xfrm>
            <a:off x="726021" y="1252873"/>
            <a:ext cx="10743793" cy="4690459"/>
          </a:xfrm>
        </p:spPr>
        <p:txBody>
          <a:bodyPr/>
          <a:lstStyle/>
          <a:p>
            <a:r>
              <a:rPr lang="en-US" altLang="zh-CN" dirty="0" smtClean="0"/>
              <a:t>Guided </a:t>
            </a:r>
            <a:r>
              <a:rPr lang="en-US" altLang="zh-CN" dirty="0" err="1" smtClean="0"/>
              <a:t>backprop</a:t>
            </a:r>
            <a:r>
              <a:rPr lang="en-US" altLang="zh-CN" dirty="0" smtClean="0"/>
              <a:t>[1]:</a:t>
            </a:r>
          </a:p>
          <a:p>
            <a:pPr lvl="1"/>
            <a:r>
              <a:rPr lang="en-US" altLang="zh-CN" dirty="0" smtClean="0"/>
              <a:t>Gradient keeps original </a:t>
            </a:r>
            <a:r>
              <a:rPr lang="en-US" altLang="zh-CN" dirty="0" err="1" smtClean="0"/>
              <a:t>ReLU</a:t>
            </a:r>
            <a:endParaRPr lang="en-US" altLang="zh-CN" dirty="0"/>
          </a:p>
          <a:p>
            <a:pPr lvl="1"/>
            <a:r>
              <a:rPr lang="en-US" altLang="zh-CN" sz="1600" dirty="0" err="1" smtClean="0"/>
              <a:t>GuidedBackprop</a:t>
            </a:r>
            <a:r>
              <a:rPr lang="en-US" altLang="zh-CN" sz="1600" dirty="0" smtClean="0"/>
              <a:t> add </a:t>
            </a:r>
            <a:r>
              <a:rPr lang="en-US" altLang="zh-CN" sz="1600" dirty="0" err="1" smtClean="0"/>
              <a:t>ReLU</a:t>
            </a:r>
            <a:r>
              <a:rPr lang="en-US" altLang="zh-CN" sz="1600" dirty="0" smtClean="0"/>
              <a:t> </a:t>
            </a:r>
            <a:r>
              <a:rPr lang="en-US" altLang="zh-CN" sz="1600" dirty="0"/>
              <a:t>for </a:t>
            </a:r>
            <a:r>
              <a:rPr lang="en-US" altLang="zh-CN" sz="1600" dirty="0" smtClean="0"/>
              <a:t>gradients to filter negative gradients </a:t>
            </a:r>
          </a:p>
          <a:p>
            <a:pPr marL="11113" indent="0">
              <a:buNone/>
            </a:pPr>
            <a:endParaRPr lang="en-US" altLang="zh-CN" dirty="0"/>
          </a:p>
          <a:p>
            <a:pPr marL="11113" indent="0">
              <a:buNone/>
            </a:pPr>
            <a:endParaRPr lang="en-US" altLang="zh-CN" dirty="0" smtClean="0"/>
          </a:p>
          <a:p>
            <a:pPr marL="11113" indent="0">
              <a:buNone/>
            </a:pPr>
            <a:endParaRPr lang="en-US" altLang="zh-CN" dirty="0"/>
          </a:p>
          <a:p>
            <a:pPr marL="11113" indent="0">
              <a:buNone/>
            </a:pPr>
            <a:endParaRPr lang="en-US" altLang="zh-CN" dirty="0" smtClean="0"/>
          </a:p>
          <a:p>
            <a:pPr marL="11113" indent="0">
              <a:buNone/>
            </a:pPr>
            <a:endParaRPr lang="en-US" altLang="zh-CN" dirty="0"/>
          </a:p>
          <a:p>
            <a:pPr marL="11113" indent="0">
              <a:buNone/>
            </a:pPr>
            <a:endParaRPr lang="en-US" altLang="zh-CN" dirty="0" smtClean="0"/>
          </a:p>
          <a:p>
            <a:pPr marL="11113" indent="0">
              <a:buNone/>
            </a:pPr>
            <a:endParaRPr lang="en-US" altLang="zh-CN" dirty="0" smtClean="0"/>
          </a:p>
          <a:p>
            <a:pPr marL="11113" indent="0">
              <a:buNone/>
            </a:pPr>
            <a:endParaRPr lang="en-US" altLang="zh-CN" dirty="0" smtClean="0"/>
          </a:p>
          <a:p>
            <a:pPr marL="11113" indent="0">
              <a:buNone/>
            </a:pPr>
            <a:endParaRPr lang="en-US" altLang="zh-CN" dirty="0" smtClean="0"/>
          </a:p>
        </p:txBody>
      </p:sp>
      <p:sp>
        <p:nvSpPr>
          <p:cNvPr id="9" name="文本框 8"/>
          <p:cNvSpPr txBox="1"/>
          <p:nvPr/>
        </p:nvSpPr>
        <p:spPr>
          <a:xfrm>
            <a:off x="304800" y="2609850"/>
            <a:ext cx="65" cy="276999"/>
          </a:xfrm>
          <a:prstGeom prst="rect">
            <a:avLst/>
          </a:prstGeom>
          <a:noFill/>
        </p:spPr>
        <p:txBody>
          <a:bodyPr wrap="none" lIns="0" tIns="0" rIns="0" bIns="0" rtlCol="0">
            <a:spAutoFit/>
          </a:bodyPr>
          <a:lstStyle/>
          <a:p>
            <a:pPr algn="l"/>
            <a:endParaRPr kumimoji="1" lang="zh-CN" altLang="en-US" dirty="0" smtClean="0">
              <a:solidFill>
                <a:srgbClr val="000000"/>
              </a:solidFill>
              <a:latin typeface="Microsoft YaHei" panose="020B0503020204020204" pitchFamily="34" charset="-122"/>
              <a:ea typeface="Microsoft YaHei" panose="020B0503020204020204" pitchFamily="34" charset="-122"/>
            </a:endParaRPr>
          </a:p>
        </p:txBody>
      </p:sp>
      <p:pic>
        <p:nvPicPr>
          <p:cNvPr id="11" name="图片 10"/>
          <p:cNvPicPr>
            <a:picLocks noChangeAspect="1"/>
          </p:cNvPicPr>
          <p:nvPr/>
        </p:nvPicPr>
        <p:blipFill>
          <a:blip r:embed="rId3"/>
          <a:stretch>
            <a:fillRect/>
          </a:stretch>
        </p:blipFill>
        <p:spPr>
          <a:xfrm>
            <a:off x="1728606" y="3443375"/>
            <a:ext cx="9083961" cy="1912413"/>
          </a:xfrm>
          <a:prstGeom prst="rect">
            <a:avLst/>
          </a:prstGeom>
        </p:spPr>
      </p:pic>
      <p:pic>
        <p:nvPicPr>
          <p:cNvPr id="12" name="图片 11"/>
          <p:cNvPicPr>
            <a:picLocks noChangeAspect="1"/>
          </p:cNvPicPr>
          <p:nvPr/>
        </p:nvPicPr>
        <p:blipFill>
          <a:blip r:embed="rId4"/>
          <a:stretch>
            <a:fillRect/>
          </a:stretch>
        </p:blipFill>
        <p:spPr>
          <a:xfrm>
            <a:off x="1525548" y="2397952"/>
            <a:ext cx="8640008" cy="1075732"/>
          </a:xfrm>
          <a:prstGeom prst="rect">
            <a:avLst/>
          </a:prstGeom>
        </p:spPr>
      </p:pic>
      <p:sp>
        <p:nvSpPr>
          <p:cNvPr id="8" name="矩形 7"/>
          <p:cNvSpPr/>
          <p:nvPr/>
        </p:nvSpPr>
        <p:spPr>
          <a:xfrm>
            <a:off x="3303907" y="5355788"/>
            <a:ext cx="5591175" cy="246221"/>
          </a:xfrm>
          <a:prstGeom prst="rect">
            <a:avLst/>
          </a:prstGeom>
          <a:solidFill>
            <a:srgbClr val="666666">
              <a:lumMod val="20000"/>
              <a:lumOff val="80000"/>
            </a:srgbClr>
          </a:solidFill>
        </p:spPr>
        <p:txBody>
          <a:bodyPr wrap="square">
            <a:spAutoFit/>
          </a:bodyPr>
          <a:lstStyle/>
          <a:p>
            <a:pPr>
              <a:defRPr/>
            </a:pP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Source</a:t>
            </a:r>
            <a:r>
              <a:rPr lang="zh-CN" altLang="en-US"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a:t>
            </a:r>
            <a:r>
              <a:rPr lang="en-US" altLang="zh-CN"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Understanding models via visualizations and </a:t>
            </a: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attribution, ICCV 2019 tutorial</a:t>
            </a:r>
            <a:endParaRPr lang="zh-CN" altLang="en-US"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729174" y="5900827"/>
            <a:ext cx="10472225" cy="276999"/>
          </a:xfrm>
          <a:prstGeom prst="rect">
            <a:avLst/>
          </a:prstGeom>
        </p:spPr>
        <p:txBody>
          <a:bodyPr wrap="square">
            <a:spAutoFit/>
          </a:bodyPr>
          <a:lstStyle/>
          <a:p>
            <a:r>
              <a:rPr lang="en-US" altLang="zh-CN" sz="1200" dirty="0" smtClean="0">
                <a:solidFill>
                  <a:srgbClr val="222222"/>
                </a:solidFill>
                <a:latin typeface="Arial" panose="020B0604020202020204" pitchFamily="34" charset="0"/>
              </a:rPr>
              <a:t>[1] </a:t>
            </a:r>
            <a:r>
              <a:rPr lang="en-US" altLang="zh-CN" sz="1200" dirty="0" err="1" smtClean="0">
                <a:solidFill>
                  <a:srgbClr val="222222"/>
                </a:solidFill>
                <a:latin typeface="Arial" panose="020B0604020202020204" pitchFamily="34" charset="0"/>
              </a:rPr>
              <a:t>Springenberg</a:t>
            </a:r>
            <a:r>
              <a:rPr lang="en-US" altLang="zh-CN" sz="1200" dirty="0" smtClean="0">
                <a:solidFill>
                  <a:srgbClr val="222222"/>
                </a:solidFill>
                <a:latin typeface="Arial" panose="020B0604020202020204" pitchFamily="34" charset="0"/>
              </a:rPr>
              <a:t> </a:t>
            </a:r>
            <a:r>
              <a:rPr lang="en-US" altLang="zh-CN" sz="1200" dirty="0">
                <a:solidFill>
                  <a:srgbClr val="222222"/>
                </a:solidFill>
                <a:latin typeface="Arial" panose="020B0604020202020204" pitchFamily="34" charset="0"/>
              </a:rPr>
              <a:t>J T, </a:t>
            </a:r>
            <a:r>
              <a:rPr lang="en-US" altLang="zh-CN" sz="1200" dirty="0" err="1">
                <a:solidFill>
                  <a:srgbClr val="222222"/>
                </a:solidFill>
                <a:latin typeface="Arial" panose="020B0604020202020204" pitchFamily="34" charset="0"/>
              </a:rPr>
              <a:t>Dosovitskiy</a:t>
            </a:r>
            <a:r>
              <a:rPr lang="en-US" altLang="zh-CN" sz="1200" dirty="0">
                <a:solidFill>
                  <a:srgbClr val="222222"/>
                </a:solidFill>
                <a:latin typeface="Arial" panose="020B0604020202020204" pitchFamily="34" charset="0"/>
              </a:rPr>
              <a:t> A, </a:t>
            </a:r>
            <a:r>
              <a:rPr lang="en-US" altLang="zh-CN" sz="1200" dirty="0" err="1">
                <a:solidFill>
                  <a:srgbClr val="222222"/>
                </a:solidFill>
                <a:latin typeface="Arial" panose="020B0604020202020204" pitchFamily="34" charset="0"/>
              </a:rPr>
              <a:t>Brox</a:t>
            </a:r>
            <a:r>
              <a:rPr lang="en-US" altLang="zh-CN" sz="1200" dirty="0">
                <a:solidFill>
                  <a:srgbClr val="222222"/>
                </a:solidFill>
                <a:latin typeface="Arial" panose="020B0604020202020204" pitchFamily="34" charset="0"/>
              </a:rPr>
              <a:t> T, et al. Striving for simplicity: The all convolutional net[J]. </a:t>
            </a:r>
            <a:r>
              <a:rPr lang="en-US" altLang="zh-CN" sz="1200" dirty="0" err="1">
                <a:solidFill>
                  <a:srgbClr val="222222"/>
                </a:solidFill>
                <a:latin typeface="Arial" panose="020B0604020202020204" pitchFamily="34" charset="0"/>
              </a:rPr>
              <a:t>arXiv</a:t>
            </a:r>
            <a:r>
              <a:rPr lang="en-US" altLang="zh-CN" sz="1200" dirty="0">
                <a:solidFill>
                  <a:srgbClr val="222222"/>
                </a:solidFill>
                <a:latin typeface="Arial" panose="020B0604020202020204" pitchFamily="34" charset="0"/>
              </a:rPr>
              <a:t> preprint arXiv:1412.6806, 2014.</a:t>
            </a:r>
            <a:endParaRPr lang="zh-CN" altLang="en-US" sz="1200" dirty="0"/>
          </a:p>
        </p:txBody>
      </p:sp>
      <p:sp>
        <p:nvSpPr>
          <p:cNvPr id="10" name="矩形 9"/>
          <p:cNvSpPr/>
          <p:nvPr/>
        </p:nvSpPr>
        <p:spPr>
          <a:xfrm>
            <a:off x="3855001" y="4399582"/>
            <a:ext cx="912942" cy="884412"/>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6932439" y="4388903"/>
            <a:ext cx="912942" cy="884412"/>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3870110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729175" y="456134"/>
            <a:ext cx="10740640" cy="682439"/>
          </a:xfrm>
        </p:spPr>
        <p:txBody>
          <a:bodyPr>
            <a:normAutofit/>
          </a:bodyPr>
          <a:lstStyle/>
          <a:p>
            <a:r>
              <a:rPr lang="en-US" altLang="zh-CN" dirty="0"/>
              <a:t>Gradient vs. Integrated </a:t>
            </a:r>
            <a:r>
              <a:rPr lang="en-US" altLang="zh-CN" dirty="0" smtClean="0"/>
              <a:t>Gradient</a:t>
            </a:r>
            <a:endParaRPr lang="zh-CN" altLang="en-US" dirty="0"/>
          </a:p>
        </p:txBody>
      </p:sp>
      <p:sp>
        <p:nvSpPr>
          <p:cNvPr id="4" name="Content Placeholder 2">
            <a:extLst>
              <a:ext uri="{FF2B5EF4-FFF2-40B4-BE49-F238E27FC236}">
                <a16:creationId xmlns="" xmlns:a16="http://schemas.microsoft.com/office/drawing/2014/main" id="{55F986D5-D7D9-6446-9526-9389CD9831D8}"/>
              </a:ext>
            </a:extLst>
          </p:cNvPr>
          <p:cNvSpPr txBox="1">
            <a:spLocks/>
          </p:cNvSpPr>
          <p:nvPr/>
        </p:nvSpPr>
        <p:spPr>
          <a:xfrm>
            <a:off x="726021" y="1138573"/>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altLang="zh-CN" dirty="0" smtClean="0"/>
          </a:p>
        </p:txBody>
      </p:sp>
      <p:sp>
        <p:nvSpPr>
          <p:cNvPr id="6" name="内容占位符 5"/>
          <p:cNvSpPr>
            <a:spLocks noGrp="1"/>
          </p:cNvSpPr>
          <p:nvPr>
            <p:ph idx="12"/>
          </p:nvPr>
        </p:nvSpPr>
        <p:spPr>
          <a:xfrm>
            <a:off x="726021" y="1341425"/>
            <a:ext cx="10733557" cy="4690459"/>
          </a:xfrm>
        </p:spPr>
        <p:txBody>
          <a:bodyPr/>
          <a:lstStyle/>
          <a:p>
            <a:r>
              <a:rPr lang="en-US" altLang="zh-CN" dirty="0" smtClean="0"/>
              <a:t>Integrated Gradient[1]:</a:t>
            </a:r>
          </a:p>
          <a:p>
            <a:pPr lvl="1"/>
            <a:r>
              <a:rPr lang="en-US" altLang="zh-CN" dirty="0"/>
              <a:t>G</a:t>
            </a:r>
            <a:r>
              <a:rPr lang="en-US" altLang="zh-CN" dirty="0" smtClean="0"/>
              <a:t>radient </a:t>
            </a:r>
            <a:r>
              <a:rPr lang="en-US" altLang="zh-CN" dirty="0"/>
              <a:t>calculation </a:t>
            </a:r>
            <a:r>
              <a:rPr lang="en-US" altLang="zh-CN" dirty="0" smtClean="0"/>
              <a:t>has </a:t>
            </a:r>
            <a:r>
              <a:rPr lang="en-US" altLang="zh-CN" dirty="0"/>
              <a:t>gradient saturation </a:t>
            </a:r>
            <a:r>
              <a:rPr lang="en-US" altLang="zh-CN" dirty="0" smtClean="0"/>
              <a:t>issue</a:t>
            </a:r>
          </a:p>
          <a:p>
            <a:pPr lvl="1"/>
            <a:r>
              <a:rPr lang="en-US" altLang="zh-CN" dirty="0" smtClean="0"/>
              <a:t>This </a:t>
            </a:r>
            <a:r>
              <a:rPr lang="en-US" altLang="zh-CN" dirty="0"/>
              <a:t>method </a:t>
            </a:r>
            <a:r>
              <a:rPr lang="en-US" altLang="zh-CN" dirty="0" smtClean="0"/>
              <a:t>integrates </a:t>
            </a:r>
            <a:r>
              <a:rPr lang="en-US" altLang="zh-CN" dirty="0"/>
              <a:t>the gradients along a straight-line path from baseline to input</a:t>
            </a:r>
            <a:r>
              <a:rPr lang="en-US" altLang="zh-CN" dirty="0" smtClean="0"/>
              <a:t> </a:t>
            </a:r>
            <a:endParaRPr lang="zh-CN" altLang="en-US" dirty="0"/>
          </a:p>
        </p:txBody>
      </p:sp>
      <p:pic>
        <p:nvPicPr>
          <p:cNvPr id="7" name="图片 6"/>
          <p:cNvPicPr>
            <a:picLocks noChangeAspect="1"/>
          </p:cNvPicPr>
          <p:nvPr/>
        </p:nvPicPr>
        <p:blipFill>
          <a:blip r:embed="rId3"/>
          <a:stretch>
            <a:fillRect/>
          </a:stretch>
        </p:blipFill>
        <p:spPr>
          <a:xfrm>
            <a:off x="4085963" y="5110958"/>
            <a:ext cx="4472841" cy="581018"/>
          </a:xfrm>
          <a:prstGeom prst="rect">
            <a:avLst/>
          </a:prstGeom>
        </p:spPr>
      </p:pic>
      <p:pic>
        <p:nvPicPr>
          <p:cNvPr id="9" name="图片 8"/>
          <p:cNvPicPr>
            <a:picLocks noChangeAspect="1"/>
          </p:cNvPicPr>
          <p:nvPr/>
        </p:nvPicPr>
        <p:blipFill>
          <a:blip r:embed="rId4"/>
          <a:stretch>
            <a:fillRect/>
          </a:stretch>
        </p:blipFill>
        <p:spPr>
          <a:xfrm>
            <a:off x="1440413" y="2367198"/>
            <a:ext cx="8698270" cy="2268337"/>
          </a:xfrm>
          <a:prstGeom prst="rect">
            <a:avLst/>
          </a:prstGeom>
        </p:spPr>
      </p:pic>
      <p:sp>
        <p:nvSpPr>
          <p:cNvPr id="10" name="矩形 9"/>
          <p:cNvSpPr/>
          <p:nvPr/>
        </p:nvSpPr>
        <p:spPr>
          <a:xfrm>
            <a:off x="832036" y="5677179"/>
            <a:ext cx="2042232" cy="246221"/>
          </a:xfrm>
          <a:prstGeom prst="rect">
            <a:avLst/>
          </a:prstGeom>
          <a:solidFill>
            <a:srgbClr val="666666">
              <a:lumMod val="20000"/>
              <a:lumOff val="80000"/>
            </a:srgbClr>
          </a:solidFill>
        </p:spPr>
        <p:txBody>
          <a:bodyPr wrap="square">
            <a:spAutoFit/>
          </a:bodyPr>
          <a:lstStyle/>
          <a:p>
            <a:pPr>
              <a:defRPr/>
            </a:pP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Source</a:t>
            </a:r>
            <a:r>
              <a:rPr lang="zh-CN" altLang="en-US"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a:t>
            </a: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AAAI 2020 XAI tutorial</a:t>
            </a:r>
            <a:endParaRPr lang="zh-CN" altLang="en-US"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22"/>
          <p:cNvSpPr/>
          <p:nvPr/>
        </p:nvSpPr>
        <p:spPr>
          <a:xfrm>
            <a:off x="832036" y="6017769"/>
            <a:ext cx="8248559" cy="276999"/>
          </a:xfrm>
          <a:prstGeom prst="rect">
            <a:avLst/>
          </a:prstGeom>
        </p:spPr>
        <p:txBody>
          <a:bodyPr wrap="square">
            <a:spAutoFit/>
          </a:bodyPr>
          <a:lstStyle/>
          <a:p>
            <a:r>
              <a:rPr lang="en-US" altLang="zh-CN" sz="1200" dirty="0" smtClean="0">
                <a:latin typeface="Arial" panose="020B0604020202020204" pitchFamily="34" charset="0"/>
                <a:cs typeface="Arial" panose="020B0604020202020204" pitchFamily="34" charset="0"/>
              </a:rPr>
              <a:t>[1] </a:t>
            </a:r>
            <a:r>
              <a:rPr lang="en-US" altLang="zh-CN" sz="1200" dirty="0" smtClean="0"/>
              <a:t>Sundararajan </a:t>
            </a:r>
            <a:r>
              <a:rPr lang="en-US" altLang="zh-CN" sz="1200" dirty="0"/>
              <a:t>M, </a:t>
            </a:r>
            <a:r>
              <a:rPr lang="en-US" altLang="zh-CN" sz="1200" dirty="0" err="1"/>
              <a:t>Taly</a:t>
            </a:r>
            <a:r>
              <a:rPr lang="en-US" altLang="zh-CN" sz="1200" dirty="0"/>
              <a:t> A, Yan Q. Axiomatic attribution for deep networks[J]. </a:t>
            </a:r>
            <a:r>
              <a:rPr lang="en-US" altLang="zh-CN" sz="1200" dirty="0" err="1"/>
              <a:t>arXiv</a:t>
            </a:r>
            <a:r>
              <a:rPr lang="en-US" altLang="zh-CN" sz="1200" dirty="0"/>
              <a:t> preprint arXiv:1703.01365, </a:t>
            </a:r>
            <a:r>
              <a:rPr lang="en-US" altLang="zh-CN" sz="1200" dirty="0" smtClean="0"/>
              <a:t>2017. </a:t>
            </a:r>
            <a:endParaRPr lang="en-US" altLang="zh-CN" sz="1200" dirty="0"/>
          </a:p>
        </p:txBody>
      </p:sp>
      <p:sp>
        <p:nvSpPr>
          <p:cNvPr id="24" name="矩形 23"/>
          <p:cNvSpPr/>
          <p:nvPr/>
        </p:nvSpPr>
        <p:spPr>
          <a:xfrm>
            <a:off x="2365976" y="3423639"/>
            <a:ext cx="7186238" cy="11947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文本框 24"/>
          <p:cNvSpPr txBox="1"/>
          <p:nvPr/>
        </p:nvSpPr>
        <p:spPr>
          <a:xfrm>
            <a:off x="5076824" y="4830128"/>
            <a:ext cx="1981568" cy="215444"/>
          </a:xfrm>
          <a:prstGeom prst="rect">
            <a:avLst/>
          </a:prstGeom>
          <a:noFill/>
        </p:spPr>
        <p:txBody>
          <a:bodyPr wrap="none" lIns="0" tIns="0" rIns="0" bIns="0" rtlCol="0">
            <a:spAutoFit/>
          </a:bodyPr>
          <a:lstStyle/>
          <a:p>
            <a:pPr algn="l"/>
            <a:r>
              <a:rPr kumimoji="1" lang="en-US" altLang="zh-CN" sz="1400" dirty="0" smtClean="0">
                <a:solidFill>
                  <a:srgbClr val="000000"/>
                </a:solidFill>
                <a:latin typeface="Microsoft YaHei" panose="020B0503020204020204" pitchFamily="34" charset="-122"/>
                <a:ea typeface="Microsoft YaHei" panose="020B0503020204020204" pitchFamily="34" charset="-122"/>
              </a:rPr>
              <a:t>Integrate the gradients</a:t>
            </a:r>
            <a:endParaRPr kumimoji="1" lang="zh-CN" altLang="en-US" sz="1400" dirty="0" smtClean="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889395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A10D792-4102-9E49-9911-6FCBEA89B21E}"/>
              </a:ext>
            </a:extLst>
          </p:cNvPr>
          <p:cNvSpPr>
            <a:spLocks noGrp="1"/>
          </p:cNvSpPr>
          <p:nvPr>
            <p:ph type="body" sz="quarter" idx="10"/>
          </p:nvPr>
        </p:nvSpPr>
        <p:spPr/>
        <p:txBody>
          <a:bodyPr/>
          <a:lstStyle/>
          <a:p>
            <a:r>
              <a:rPr lang="en-US" altLang="zh-CN" dirty="0" smtClean="0">
                <a:solidFill>
                  <a:srgbClr val="C00000"/>
                </a:solidFill>
              </a:rPr>
              <a:t>What </a:t>
            </a:r>
            <a:r>
              <a:rPr lang="en-US" altLang="zh-CN" dirty="0">
                <a:solidFill>
                  <a:srgbClr val="C00000"/>
                </a:solidFill>
              </a:rPr>
              <a:t>is </a:t>
            </a:r>
            <a:r>
              <a:rPr lang="en-US" altLang="zh-CN" dirty="0" smtClean="0">
                <a:solidFill>
                  <a:srgbClr val="C00000"/>
                </a:solidFill>
              </a:rPr>
              <a:t>explainable AI (XAI)</a:t>
            </a:r>
          </a:p>
          <a:p>
            <a:r>
              <a:rPr lang="en-US" altLang="zh-CN" dirty="0"/>
              <a:t>Types of XAI methods</a:t>
            </a:r>
          </a:p>
          <a:p>
            <a:r>
              <a:rPr lang="en-US" altLang="zh-CN" dirty="0" smtClean="0"/>
              <a:t>Attribution</a:t>
            </a:r>
          </a:p>
          <a:p>
            <a:r>
              <a:rPr lang="en-US" altLang="zh-CN" dirty="0" smtClean="0"/>
              <a:t>Counterfactuals</a:t>
            </a:r>
          </a:p>
          <a:p>
            <a:r>
              <a:rPr lang="en-US" altLang="zh-CN" dirty="0" smtClean="0"/>
              <a:t>Knowledge-aware XAI</a:t>
            </a:r>
          </a:p>
          <a:p>
            <a:r>
              <a:rPr lang="en-US" altLang="zh-CN" dirty="0"/>
              <a:t>Conclusion</a:t>
            </a:r>
          </a:p>
        </p:txBody>
      </p:sp>
      <p:sp>
        <p:nvSpPr>
          <p:cNvPr id="3" name="文本框 2"/>
          <p:cNvSpPr txBox="1"/>
          <p:nvPr/>
        </p:nvSpPr>
        <p:spPr>
          <a:xfrm>
            <a:off x="1033620" y="636814"/>
            <a:ext cx="1763485" cy="553998"/>
          </a:xfrm>
          <a:prstGeom prst="rect">
            <a:avLst/>
          </a:prstGeom>
          <a:solidFill>
            <a:srgbClr val="EBEBEB"/>
          </a:solidFill>
        </p:spPr>
        <p:txBody>
          <a:bodyPr wrap="square" lIns="0" tIns="0" rIns="0" bIns="0" rtlCol="0">
            <a:spAutoFit/>
          </a:bodyPr>
          <a:lstStyle/>
          <a:p>
            <a:pPr algn="l"/>
            <a:r>
              <a:rPr kumimoji="1" lang="en-US" altLang="zh-CN" sz="3600" dirty="0" smtClean="0">
                <a:solidFill>
                  <a:srgbClr val="000000"/>
                </a:solidFill>
                <a:latin typeface="Microsoft YaHei" panose="020B0503020204020204" pitchFamily="34" charset="-122"/>
                <a:ea typeface="Microsoft YaHei" panose="020B0503020204020204" pitchFamily="34" charset="-122"/>
              </a:rPr>
              <a:t>Content</a:t>
            </a:r>
            <a:endParaRPr kumimoji="1" lang="zh-CN" altLang="en-US" sz="3600" dirty="0" smtClean="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615949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729175" y="456134"/>
            <a:ext cx="10740640" cy="682439"/>
          </a:xfrm>
        </p:spPr>
        <p:txBody>
          <a:bodyPr>
            <a:normAutofit/>
          </a:bodyPr>
          <a:lstStyle/>
          <a:p>
            <a:r>
              <a:rPr lang="en-US" altLang="zh-CN" dirty="0" smtClean="0"/>
              <a:t>Gradient, Guided </a:t>
            </a:r>
            <a:r>
              <a:rPr lang="en-US" altLang="zh-CN" dirty="0" err="1" smtClean="0"/>
              <a:t>Backprop</a:t>
            </a:r>
            <a:r>
              <a:rPr lang="en-US" altLang="zh-CN" dirty="0" smtClean="0"/>
              <a:t>, Integrated Grad</a:t>
            </a:r>
            <a:endParaRPr lang="zh-CN" altLang="en-US" dirty="0"/>
          </a:p>
        </p:txBody>
      </p:sp>
      <p:sp>
        <p:nvSpPr>
          <p:cNvPr id="4" name="Content Placeholder 2">
            <a:extLst>
              <a:ext uri="{FF2B5EF4-FFF2-40B4-BE49-F238E27FC236}">
                <a16:creationId xmlns="" xmlns:a16="http://schemas.microsoft.com/office/drawing/2014/main" id="{55F986D5-D7D9-6446-9526-9389CD9831D8}"/>
              </a:ext>
            </a:extLst>
          </p:cNvPr>
          <p:cNvSpPr txBox="1">
            <a:spLocks/>
          </p:cNvSpPr>
          <p:nvPr/>
        </p:nvSpPr>
        <p:spPr>
          <a:xfrm>
            <a:off x="726021" y="1138573"/>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altLang="zh-CN" dirty="0" smtClean="0"/>
          </a:p>
        </p:txBody>
      </p:sp>
      <p:sp>
        <p:nvSpPr>
          <p:cNvPr id="6" name="内容占位符 5"/>
          <p:cNvSpPr>
            <a:spLocks noGrp="1"/>
          </p:cNvSpPr>
          <p:nvPr>
            <p:ph idx="12"/>
          </p:nvPr>
        </p:nvSpPr>
        <p:spPr>
          <a:xfrm>
            <a:off x="726021" y="1257301"/>
            <a:ext cx="10733557" cy="4946034"/>
          </a:xfrm>
        </p:spPr>
        <p:txBody>
          <a:bodyPr/>
          <a:lstStyle/>
          <a:p>
            <a:r>
              <a:rPr lang="en-US" altLang="zh-CN" dirty="0" smtClean="0"/>
              <a:t>Visual Comparisons</a:t>
            </a:r>
          </a:p>
          <a:p>
            <a:endParaRPr lang="en-US" altLang="zh-CN" dirty="0" smtClean="0"/>
          </a:p>
          <a:p>
            <a:endParaRPr lang="en-US" altLang="zh-CN" dirty="0"/>
          </a:p>
          <a:p>
            <a:endParaRPr lang="en-US" altLang="zh-CN" dirty="0" smtClean="0"/>
          </a:p>
          <a:p>
            <a:endParaRPr lang="en-US" altLang="zh-CN" dirty="0"/>
          </a:p>
          <a:p>
            <a:pPr marL="11113" indent="0">
              <a:buNone/>
            </a:pPr>
            <a:endParaRPr lang="en-US" altLang="zh-CN" dirty="0"/>
          </a:p>
          <a:p>
            <a:r>
              <a:rPr lang="en-US" altLang="zh-CN" dirty="0" smtClean="0"/>
              <a:t>Lack of class sensitivity issue: Saliency maps do not change much for different labels </a:t>
            </a:r>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pPr marL="11113" indent="0">
              <a:buNone/>
            </a:pPr>
            <a:endParaRPr lang="en-US" altLang="zh-CN" dirty="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pPr marL="11113" indent="0">
              <a:buNone/>
            </a:pPr>
            <a:endParaRPr lang="en-US" altLang="zh-CN" dirty="0" smtClean="0"/>
          </a:p>
        </p:txBody>
      </p:sp>
      <p:pic>
        <p:nvPicPr>
          <p:cNvPr id="11" name="图片 10"/>
          <p:cNvPicPr>
            <a:picLocks noChangeAspect="1"/>
          </p:cNvPicPr>
          <p:nvPr/>
        </p:nvPicPr>
        <p:blipFill>
          <a:blip r:embed="rId3"/>
          <a:stretch>
            <a:fillRect/>
          </a:stretch>
        </p:blipFill>
        <p:spPr>
          <a:xfrm>
            <a:off x="2369003" y="1521652"/>
            <a:ext cx="6141244" cy="1620135"/>
          </a:xfrm>
          <a:prstGeom prst="rect">
            <a:avLst/>
          </a:prstGeom>
        </p:spPr>
      </p:pic>
      <p:pic>
        <p:nvPicPr>
          <p:cNvPr id="12" name="图片 11"/>
          <p:cNvPicPr>
            <a:picLocks noChangeAspect="1"/>
          </p:cNvPicPr>
          <p:nvPr/>
        </p:nvPicPr>
        <p:blipFill>
          <a:blip r:embed="rId4"/>
          <a:stretch>
            <a:fillRect/>
          </a:stretch>
        </p:blipFill>
        <p:spPr>
          <a:xfrm>
            <a:off x="2124075" y="3730318"/>
            <a:ext cx="6048375" cy="2964396"/>
          </a:xfrm>
          <a:prstGeom prst="rect">
            <a:avLst/>
          </a:prstGeom>
        </p:spPr>
      </p:pic>
    </p:spTree>
    <p:extLst>
      <p:ext uri="{BB962C8B-B14F-4D97-AF65-F5344CB8AC3E}">
        <p14:creationId xmlns:p14="http://schemas.microsoft.com/office/powerpoint/2010/main" val="26589922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729175" y="456134"/>
            <a:ext cx="10740640" cy="682439"/>
          </a:xfrm>
        </p:spPr>
        <p:txBody>
          <a:bodyPr>
            <a:normAutofit/>
          </a:bodyPr>
          <a:lstStyle/>
          <a:p>
            <a:r>
              <a:rPr lang="en-US" altLang="zh-CN" dirty="0" smtClean="0"/>
              <a:t>CAM and </a:t>
            </a:r>
            <a:r>
              <a:rPr lang="en-US" altLang="zh-CN" dirty="0" err="1" smtClean="0"/>
              <a:t>GradCAM</a:t>
            </a:r>
            <a:endParaRPr lang="zh-CN" altLang="en-US" dirty="0"/>
          </a:p>
        </p:txBody>
      </p:sp>
      <p:sp>
        <p:nvSpPr>
          <p:cNvPr id="4" name="Content Placeholder 2">
            <a:extLst>
              <a:ext uri="{FF2B5EF4-FFF2-40B4-BE49-F238E27FC236}">
                <a16:creationId xmlns="" xmlns:a16="http://schemas.microsoft.com/office/drawing/2014/main" id="{55F986D5-D7D9-6446-9526-9389CD9831D8}"/>
              </a:ext>
            </a:extLst>
          </p:cNvPr>
          <p:cNvSpPr txBox="1">
            <a:spLocks/>
          </p:cNvSpPr>
          <p:nvPr/>
        </p:nvSpPr>
        <p:spPr>
          <a:xfrm>
            <a:off x="726021" y="1138573"/>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altLang="zh-CN" dirty="0" smtClean="0"/>
          </a:p>
        </p:txBody>
      </p:sp>
      <p:sp>
        <p:nvSpPr>
          <p:cNvPr id="6" name="内容占位符 5"/>
          <p:cNvSpPr>
            <a:spLocks noGrp="1"/>
          </p:cNvSpPr>
          <p:nvPr>
            <p:ph idx="12"/>
          </p:nvPr>
        </p:nvSpPr>
        <p:spPr>
          <a:xfrm>
            <a:off x="726021" y="1257301"/>
            <a:ext cx="10733557" cy="5254170"/>
          </a:xfrm>
        </p:spPr>
        <p:txBody>
          <a:bodyPr/>
          <a:lstStyle/>
          <a:p>
            <a:r>
              <a:rPr lang="en-US" altLang="zh-CN" dirty="0" smtClean="0"/>
              <a:t>CAM (Class Activation Map)[1]: Generates class activation map</a:t>
            </a:r>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pPr marL="11113" indent="0">
              <a:buNone/>
            </a:pPr>
            <a:endParaRPr lang="en-US" altLang="zh-CN" dirty="0" smtClean="0"/>
          </a:p>
          <a:p>
            <a:r>
              <a:rPr lang="en-US" altLang="zh-CN" dirty="0" err="1" smtClean="0"/>
              <a:t>GradCAM</a:t>
            </a:r>
            <a:r>
              <a:rPr lang="en-US" altLang="zh-CN" dirty="0" smtClean="0"/>
              <a:t>[2]: relieve the restriction of CAM, can be applied to networks with FC layer</a:t>
            </a:r>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pPr marL="11113" indent="0">
              <a:buNone/>
            </a:pPr>
            <a:endParaRPr lang="en-US" altLang="zh-CN" dirty="0" smtClean="0"/>
          </a:p>
        </p:txBody>
      </p:sp>
      <p:pic>
        <p:nvPicPr>
          <p:cNvPr id="7" name="图片 6"/>
          <p:cNvPicPr>
            <a:picLocks noChangeAspect="1"/>
          </p:cNvPicPr>
          <p:nvPr/>
        </p:nvPicPr>
        <p:blipFill>
          <a:blip r:embed="rId3"/>
          <a:stretch>
            <a:fillRect/>
          </a:stretch>
        </p:blipFill>
        <p:spPr>
          <a:xfrm>
            <a:off x="2824843" y="1622990"/>
            <a:ext cx="5404757" cy="2326693"/>
          </a:xfrm>
          <a:prstGeom prst="rect">
            <a:avLst/>
          </a:prstGeom>
        </p:spPr>
      </p:pic>
      <p:sp>
        <p:nvSpPr>
          <p:cNvPr id="5" name="椭圆 4"/>
          <p:cNvSpPr/>
          <p:nvPr/>
        </p:nvSpPr>
        <p:spPr>
          <a:xfrm>
            <a:off x="2324100" y="4105275"/>
            <a:ext cx="323850" cy="3429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标注 12"/>
          <p:cNvSpPr/>
          <p:nvPr/>
        </p:nvSpPr>
        <p:spPr>
          <a:xfrm>
            <a:off x="1419225" y="2353850"/>
            <a:ext cx="1228725" cy="741136"/>
          </a:xfrm>
          <a:prstGeom prst="wedgeRectCallout">
            <a:avLst>
              <a:gd name="adj1" fmla="val 54167"/>
              <a:gd name="adj2" fmla="val 10519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smtClean="0"/>
              <a:t>Weight for the class of interest </a:t>
            </a:r>
            <a:endParaRPr lang="zh-CN" altLang="en-US" sz="1400" dirty="0"/>
          </a:p>
        </p:txBody>
      </p:sp>
      <p:sp>
        <p:nvSpPr>
          <p:cNvPr id="14" name="文本框 13"/>
          <p:cNvSpPr txBox="1"/>
          <p:nvPr/>
        </p:nvSpPr>
        <p:spPr>
          <a:xfrm>
            <a:off x="8905876" y="2098807"/>
            <a:ext cx="2163153" cy="646331"/>
          </a:xfrm>
          <a:prstGeom prst="rect">
            <a:avLst/>
          </a:prstGeom>
          <a:noFill/>
        </p:spPr>
        <p:txBody>
          <a:bodyPr wrap="square" lIns="0" tIns="0" rIns="0" bIns="0" rtlCol="0">
            <a:spAutoFit/>
          </a:bodyPr>
          <a:lstStyle/>
          <a:p>
            <a:pPr algn="l"/>
            <a:r>
              <a:rPr kumimoji="1" lang="en-US" altLang="zh-CN" sz="1400" dirty="0" smtClean="0">
                <a:solidFill>
                  <a:srgbClr val="000000"/>
                </a:solidFill>
                <a:latin typeface="Microsoft YaHei" panose="020B0503020204020204" pitchFamily="34" charset="-122"/>
                <a:ea typeface="Microsoft YaHei" panose="020B0503020204020204" pitchFamily="34" charset="-122"/>
              </a:rPr>
              <a:t>Issue: need to replace FC layer to global average pooling layer.</a:t>
            </a:r>
            <a:endParaRPr kumimoji="1" lang="zh-CN" altLang="en-US" sz="1400" dirty="0" smtClean="0">
              <a:solidFill>
                <a:srgbClr val="000000"/>
              </a:solidFill>
              <a:latin typeface="Microsoft YaHei" panose="020B0503020204020204" pitchFamily="34" charset="-122"/>
              <a:ea typeface="Microsoft YaHei" panose="020B0503020204020204" pitchFamily="34" charset="-122"/>
            </a:endParaRP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6189" y="4379589"/>
            <a:ext cx="4542063" cy="1570190"/>
          </a:xfrm>
          <a:prstGeom prst="rect">
            <a:avLst/>
          </a:prstGeom>
        </p:spPr>
      </p:pic>
      <p:sp>
        <p:nvSpPr>
          <p:cNvPr id="10" name="矩形 9"/>
          <p:cNvSpPr/>
          <p:nvPr/>
        </p:nvSpPr>
        <p:spPr>
          <a:xfrm>
            <a:off x="8229600" y="5482016"/>
            <a:ext cx="3240215" cy="400110"/>
          </a:xfrm>
          <a:prstGeom prst="rect">
            <a:avLst/>
          </a:prstGeom>
          <a:solidFill>
            <a:srgbClr val="666666">
              <a:lumMod val="20000"/>
              <a:lumOff val="80000"/>
            </a:srgbClr>
          </a:solidFill>
        </p:spPr>
        <p:txBody>
          <a:bodyPr wrap="square">
            <a:spAutoFit/>
          </a:bodyPr>
          <a:lstStyle/>
          <a:p>
            <a:pPr>
              <a:defRPr/>
            </a:pP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Source</a:t>
            </a:r>
            <a:r>
              <a:rPr lang="zh-CN" altLang="en-US"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a:t>
            </a:r>
            <a:r>
              <a:rPr lang="en-US" altLang="zh-CN"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Grad-CAM: Visual Explanations from Deep Networks via Gradient-based </a:t>
            </a: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Localization, ICCV 2017</a:t>
            </a:r>
            <a:endParaRPr lang="en-US" altLang="zh-CN"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10"/>
          <p:cNvSpPr/>
          <p:nvPr/>
        </p:nvSpPr>
        <p:spPr>
          <a:xfrm>
            <a:off x="8229600" y="3386589"/>
            <a:ext cx="3229978" cy="400110"/>
          </a:xfrm>
          <a:prstGeom prst="rect">
            <a:avLst/>
          </a:prstGeom>
          <a:solidFill>
            <a:srgbClr val="666666">
              <a:lumMod val="20000"/>
              <a:lumOff val="80000"/>
            </a:srgbClr>
          </a:solidFill>
        </p:spPr>
        <p:txBody>
          <a:bodyPr wrap="square">
            <a:spAutoFit/>
          </a:bodyPr>
          <a:lstStyle/>
          <a:p>
            <a:pPr>
              <a:defRPr/>
            </a:pP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Source</a:t>
            </a:r>
            <a:r>
              <a:rPr lang="zh-CN" altLang="en-US"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a:t>
            </a:r>
            <a:r>
              <a:rPr lang="en-US" altLang="zh-CN"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Learning Deep Features for Discriminative Localization, </a:t>
            </a: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CVPR 2016</a:t>
            </a:r>
            <a:endParaRPr lang="en-US" altLang="zh-CN"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8996136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r>
              <a:rPr lang="en-US" altLang="zh-CN" dirty="0" smtClean="0"/>
              <a:t>Attribution</a:t>
            </a:r>
            <a:endParaRPr lang="zh-CN" altLang="en-US" dirty="0"/>
          </a:p>
        </p:txBody>
      </p:sp>
      <p:sp>
        <p:nvSpPr>
          <p:cNvPr id="4" name="Content Placeholder 2">
            <a:extLst>
              <a:ext uri="{FF2B5EF4-FFF2-40B4-BE49-F238E27FC236}">
                <a16:creationId xmlns="" xmlns:a16="http://schemas.microsoft.com/office/drawing/2014/main" id="{55F986D5-D7D9-6446-9526-9389CD9831D8}"/>
              </a:ext>
            </a:extLst>
          </p:cNvPr>
          <p:cNvSpPr txBox="1">
            <a:spLocks/>
          </p:cNvSpPr>
          <p:nvPr/>
        </p:nvSpPr>
        <p:spPr>
          <a:xfrm>
            <a:off x="726021" y="125568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altLang="zh-CN" dirty="0" smtClean="0"/>
          </a:p>
        </p:txBody>
      </p:sp>
      <p:sp>
        <p:nvSpPr>
          <p:cNvPr id="5" name="Content Placeholder 2">
            <a:extLst>
              <a:ext uri="{FF2B5EF4-FFF2-40B4-BE49-F238E27FC236}">
                <a16:creationId xmlns="" xmlns:a16="http://schemas.microsoft.com/office/drawing/2014/main" id="{55F986D5-D7D9-6446-9526-9389CD9831D8}"/>
              </a:ext>
            </a:extLst>
          </p:cNvPr>
          <p:cNvSpPr>
            <a:spLocks noGrp="1"/>
          </p:cNvSpPr>
          <p:nvPr>
            <p:ph idx="12"/>
          </p:nvPr>
        </p:nvSpPr>
        <p:spPr>
          <a:xfrm>
            <a:off x="586300" y="1089334"/>
            <a:ext cx="10743793" cy="5768666"/>
          </a:xfrm>
        </p:spPr>
        <p:txBody>
          <a:bodyPr/>
          <a:lstStyle/>
          <a:p>
            <a:pPr marL="11113" indent="0">
              <a:buNone/>
            </a:pPr>
            <a:r>
              <a:rPr lang="en-US" altLang="zh-CN" dirty="0" smtClean="0"/>
              <a:t>This tutorial will cover the introduction of the  following methods </a:t>
            </a:r>
          </a:p>
          <a:p>
            <a:endParaRPr lang="en-US" altLang="zh-CN" dirty="0"/>
          </a:p>
          <a:p>
            <a:r>
              <a:rPr lang="en-US" altLang="zh-CN" dirty="0" err="1" smtClean="0"/>
              <a:t>Backpropagation</a:t>
            </a:r>
            <a:r>
              <a:rPr lang="en-US" altLang="zh-CN" dirty="0" smtClean="0"/>
              <a:t> based methods:</a:t>
            </a:r>
          </a:p>
          <a:p>
            <a:pPr lvl="2"/>
            <a:r>
              <a:rPr lang="en-US" altLang="zh-CN" dirty="0" smtClean="0"/>
              <a:t>Vanilla Gradient</a:t>
            </a:r>
          </a:p>
          <a:p>
            <a:pPr lvl="2"/>
            <a:r>
              <a:rPr lang="en-US" altLang="zh-CN" dirty="0" smtClean="0"/>
              <a:t>Guided </a:t>
            </a:r>
            <a:r>
              <a:rPr lang="en-US" altLang="zh-CN" dirty="0" err="1" smtClean="0"/>
              <a:t>Backpropagation</a:t>
            </a:r>
            <a:endParaRPr lang="en-US" altLang="zh-CN" dirty="0" smtClean="0"/>
          </a:p>
          <a:p>
            <a:pPr lvl="2"/>
            <a:r>
              <a:rPr lang="en-US" altLang="zh-CN" dirty="0" smtClean="0"/>
              <a:t>Integrated Gradients</a:t>
            </a:r>
          </a:p>
          <a:p>
            <a:pPr lvl="2"/>
            <a:r>
              <a:rPr lang="en-US" altLang="zh-CN" dirty="0" smtClean="0"/>
              <a:t>CAM and </a:t>
            </a:r>
            <a:r>
              <a:rPr lang="en-US" altLang="zh-CN" dirty="0" err="1" smtClean="0"/>
              <a:t>GradCAM</a:t>
            </a:r>
            <a:endParaRPr lang="en-US" altLang="zh-CN" dirty="0" smtClean="0"/>
          </a:p>
          <a:p>
            <a:r>
              <a:rPr lang="en-US" altLang="zh-CN" dirty="0" smtClean="0"/>
              <a:t>Perturbation based methods:</a:t>
            </a:r>
          </a:p>
          <a:p>
            <a:pPr lvl="2"/>
            <a:r>
              <a:rPr lang="en-US" altLang="zh-CN" dirty="0" smtClean="0"/>
              <a:t>Occlusion</a:t>
            </a:r>
          </a:p>
          <a:p>
            <a:pPr lvl="2"/>
            <a:r>
              <a:rPr lang="en-US" altLang="zh-CN" dirty="0" smtClean="0"/>
              <a:t>RISE</a:t>
            </a:r>
          </a:p>
          <a:p>
            <a:endParaRPr lang="en-US" altLang="zh-CN" dirty="0" smtClean="0"/>
          </a:p>
          <a:p>
            <a:pPr marL="11113" indent="0">
              <a:buNone/>
            </a:pPr>
            <a:endParaRPr lang="en-US" altLang="zh-CN" dirty="0" smtClean="0"/>
          </a:p>
        </p:txBody>
      </p:sp>
      <p:sp>
        <p:nvSpPr>
          <p:cNvPr id="7" name="矩形 6"/>
          <p:cNvSpPr/>
          <p:nvPr/>
        </p:nvSpPr>
        <p:spPr>
          <a:xfrm>
            <a:off x="576063" y="3253248"/>
            <a:ext cx="5924550" cy="1562100"/>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6301580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r>
              <a:rPr lang="en-US" altLang="zh-CN" dirty="0" smtClean="0"/>
              <a:t>Occlusion</a:t>
            </a:r>
            <a:endParaRPr lang="zh-CN" altLang="en-US" dirty="0"/>
          </a:p>
        </p:txBody>
      </p:sp>
      <p:sp>
        <p:nvSpPr>
          <p:cNvPr id="4" name="Content Placeholder 2">
            <a:extLst>
              <a:ext uri="{FF2B5EF4-FFF2-40B4-BE49-F238E27FC236}">
                <a16:creationId xmlns="" xmlns:a16="http://schemas.microsoft.com/office/drawing/2014/main" id="{55F986D5-D7D9-6446-9526-9389CD9831D8}"/>
              </a:ext>
            </a:extLst>
          </p:cNvPr>
          <p:cNvSpPr txBox="1">
            <a:spLocks/>
          </p:cNvSpPr>
          <p:nvPr/>
        </p:nvSpPr>
        <p:spPr>
          <a:xfrm>
            <a:off x="666397" y="129118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altLang="zh-CN" dirty="0" smtClean="0"/>
          </a:p>
        </p:txBody>
      </p:sp>
      <p:sp>
        <p:nvSpPr>
          <p:cNvPr id="5" name="Content Placeholder 2">
            <a:extLst>
              <a:ext uri="{FF2B5EF4-FFF2-40B4-BE49-F238E27FC236}">
                <a16:creationId xmlns="" xmlns:a16="http://schemas.microsoft.com/office/drawing/2014/main" id="{55F986D5-D7D9-6446-9526-9389CD9831D8}"/>
              </a:ext>
            </a:extLst>
          </p:cNvPr>
          <p:cNvSpPr>
            <a:spLocks noGrp="1"/>
          </p:cNvSpPr>
          <p:nvPr>
            <p:ph idx="12"/>
          </p:nvPr>
        </p:nvSpPr>
        <p:spPr>
          <a:xfrm>
            <a:off x="586300" y="1089334"/>
            <a:ext cx="10743793" cy="5768666"/>
          </a:xfrm>
        </p:spPr>
        <p:txBody>
          <a:bodyPr/>
          <a:lstStyle/>
          <a:p>
            <a:r>
              <a:rPr lang="en-US" altLang="zh-CN" dirty="0" smtClean="0"/>
              <a:t>Simple Idea: occlusion on the original input and feed into black box model </a:t>
            </a:r>
            <a:endParaRPr lang="en-US" altLang="zh-CN" dirty="0"/>
          </a:p>
          <a:p>
            <a:endParaRPr lang="en-US" altLang="zh-CN" dirty="0" smtClean="0"/>
          </a:p>
          <a:p>
            <a:pPr marL="11113" indent="0">
              <a:buNone/>
            </a:pPr>
            <a:endParaRPr lang="en-US" altLang="zh-CN" dirty="0" smtClean="0"/>
          </a:p>
        </p:txBody>
      </p:sp>
      <p:pic>
        <p:nvPicPr>
          <p:cNvPr id="3" name="图片 2"/>
          <p:cNvPicPr>
            <a:picLocks noChangeAspect="1"/>
          </p:cNvPicPr>
          <p:nvPr/>
        </p:nvPicPr>
        <p:blipFill rotWithShape="1">
          <a:blip r:embed="rId3"/>
          <a:srcRect t="11215" r="1878"/>
          <a:stretch/>
        </p:blipFill>
        <p:spPr>
          <a:xfrm>
            <a:off x="1396412" y="1615886"/>
            <a:ext cx="2054712" cy="2020530"/>
          </a:xfrm>
          <a:prstGeom prst="rect">
            <a:avLst/>
          </a:prstGeom>
        </p:spPr>
      </p:pic>
      <p:pic>
        <p:nvPicPr>
          <p:cNvPr id="8" name="图片 7"/>
          <p:cNvPicPr>
            <a:picLocks noChangeAspect="1"/>
          </p:cNvPicPr>
          <p:nvPr/>
        </p:nvPicPr>
        <p:blipFill rotWithShape="1">
          <a:blip r:embed="rId3"/>
          <a:srcRect t="11215" r="2348"/>
          <a:stretch/>
        </p:blipFill>
        <p:spPr>
          <a:xfrm>
            <a:off x="1396411" y="3722013"/>
            <a:ext cx="2044879" cy="2020530"/>
          </a:xfrm>
          <a:prstGeom prst="rect">
            <a:avLst/>
          </a:prstGeom>
        </p:spPr>
      </p:pic>
      <p:sp>
        <p:nvSpPr>
          <p:cNvPr id="6" name="矩形 5"/>
          <p:cNvSpPr/>
          <p:nvPr/>
        </p:nvSpPr>
        <p:spPr>
          <a:xfrm>
            <a:off x="1779640" y="3840019"/>
            <a:ext cx="403122" cy="437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8"/>
          <p:cNvSpPr/>
          <p:nvPr/>
        </p:nvSpPr>
        <p:spPr>
          <a:xfrm>
            <a:off x="1956619" y="4129548"/>
            <a:ext cx="412955" cy="393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矩形 9"/>
          <p:cNvSpPr/>
          <p:nvPr/>
        </p:nvSpPr>
        <p:spPr>
          <a:xfrm>
            <a:off x="1880032" y="4058526"/>
            <a:ext cx="442451" cy="3932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10"/>
          <p:cNvSpPr/>
          <p:nvPr/>
        </p:nvSpPr>
        <p:spPr>
          <a:xfrm>
            <a:off x="4367319" y="2164959"/>
            <a:ext cx="1296062" cy="9223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t>Black-box Model </a:t>
            </a:r>
            <a:r>
              <a:rPr lang="en-US" altLang="zh-CN" i="1" dirty="0" smtClean="0"/>
              <a:t>f</a:t>
            </a:r>
            <a:endParaRPr lang="zh-CN" altLang="en-US" i="1" dirty="0"/>
          </a:p>
        </p:txBody>
      </p:sp>
      <p:cxnSp>
        <p:nvCxnSpPr>
          <p:cNvPr id="13" name="直接箭头连接符 12"/>
          <p:cNvCxnSpPr>
            <a:stCxn id="3" idx="3"/>
            <a:endCxn id="11" idx="1"/>
          </p:cNvCxnSpPr>
          <p:nvPr/>
        </p:nvCxnSpPr>
        <p:spPr>
          <a:xfrm>
            <a:off x="3451124" y="2626151"/>
            <a:ext cx="9161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367319" y="4284667"/>
            <a:ext cx="1296062" cy="9223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t>Black-box Model </a:t>
            </a:r>
            <a:r>
              <a:rPr lang="en-US" altLang="zh-CN" i="1" dirty="0" smtClean="0"/>
              <a:t>f</a:t>
            </a:r>
            <a:endParaRPr lang="zh-CN" altLang="en-US" i="1" dirty="0"/>
          </a:p>
        </p:txBody>
      </p:sp>
      <p:cxnSp>
        <p:nvCxnSpPr>
          <p:cNvPr id="20" name="直接箭头连接符 19"/>
          <p:cNvCxnSpPr>
            <a:stCxn id="8" idx="3"/>
            <a:endCxn id="18" idx="1"/>
          </p:cNvCxnSpPr>
          <p:nvPr/>
        </p:nvCxnSpPr>
        <p:spPr>
          <a:xfrm>
            <a:off x="3441290" y="4732278"/>
            <a:ext cx="926029" cy="13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5663381" y="2592675"/>
            <a:ext cx="9161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6579576" y="2164959"/>
                <a:ext cx="1256734" cy="922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6579576" y="2164959"/>
                <a:ext cx="1256734" cy="922383"/>
              </a:xfrm>
              <a:prstGeom prst="rect">
                <a:avLst/>
              </a:prstGeom>
              <a:blipFill rotWithShape="0">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6611636" y="4254388"/>
                <a:ext cx="1256734" cy="922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6611636" y="4254388"/>
                <a:ext cx="1256734" cy="922383"/>
              </a:xfrm>
              <a:prstGeom prst="rect">
                <a:avLst/>
              </a:prstGeom>
              <a:blipFill rotWithShape="0">
                <a:blip r:embed="rId5"/>
                <a:stretch>
                  <a:fillRect/>
                </a:stretch>
              </a:blipFill>
              <a:ln>
                <a:noFill/>
              </a:ln>
            </p:spPr>
            <p:txBody>
              <a:bodyPr/>
              <a:lstStyle/>
              <a:p>
                <a:r>
                  <a:rPr lang="zh-CN" altLang="en-US">
                    <a:noFill/>
                  </a:rPr>
                  <a:t> </a:t>
                </a:r>
              </a:p>
            </p:txBody>
          </p:sp>
        </mc:Fallback>
      </mc:AlternateContent>
      <p:cxnSp>
        <p:nvCxnSpPr>
          <p:cNvPr id="25" name="直接箭头连接符 24"/>
          <p:cNvCxnSpPr/>
          <p:nvPr/>
        </p:nvCxnSpPr>
        <p:spPr>
          <a:xfrm>
            <a:off x="5663381" y="4745859"/>
            <a:ext cx="9161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右大括号 25"/>
          <p:cNvSpPr/>
          <p:nvPr/>
        </p:nvSpPr>
        <p:spPr>
          <a:xfrm>
            <a:off x="7541342" y="2626151"/>
            <a:ext cx="491613" cy="189668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矩形 26"/>
          <p:cNvSpPr/>
          <p:nvPr/>
        </p:nvSpPr>
        <p:spPr>
          <a:xfrm>
            <a:off x="8298426" y="3264310"/>
            <a:ext cx="1818968" cy="794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t>Differences as the attribution of the square region</a:t>
            </a:r>
            <a:endParaRPr lang="zh-CN" altLang="en-US" dirty="0"/>
          </a:p>
        </p:txBody>
      </p:sp>
      <p:pic>
        <p:nvPicPr>
          <p:cNvPr id="7" name="图片 6"/>
          <p:cNvPicPr>
            <a:picLocks noChangeAspect="1"/>
          </p:cNvPicPr>
          <p:nvPr/>
        </p:nvPicPr>
        <p:blipFill>
          <a:blip r:embed="rId6"/>
          <a:stretch>
            <a:fillRect/>
          </a:stretch>
        </p:blipFill>
        <p:spPr>
          <a:xfrm>
            <a:off x="2919850" y="5779475"/>
            <a:ext cx="4191000" cy="981075"/>
          </a:xfrm>
          <a:prstGeom prst="rect">
            <a:avLst/>
          </a:prstGeom>
        </p:spPr>
      </p:pic>
    </p:spTree>
    <p:extLst>
      <p:ext uri="{BB962C8B-B14F-4D97-AF65-F5344CB8AC3E}">
        <p14:creationId xmlns:p14="http://schemas.microsoft.com/office/powerpoint/2010/main" val="17521937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r>
              <a:rPr lang="en-US" altLang="zh-CN" dirty="0" smtClean="0"/>
              <a:t>RISE: Randomized Input Sampling for Explanation</a:t>
            </a:r>
            <a:endParaRPr lang="zh-CN" altLang="en-US" dirty="0"/>
          </a:p>
        </p:txBody>
      </p:sp>
      <p:sp>
        <p:nvSpPr>
          <p:cNvPr id="4" name="Content Placeholder 2">
            <a:extLst>
              <a:ext uri="{FF2B5EF4-FFF2-40B4-BE49-F238E27FC236}">
                <a16:creationId xmlns="" xmlns:a16="http://schemas.microsoft.com/office/drawing/2014/main" id="{55F986D5-D7D9-6446-9526-9389CD9831D8}"/>
              </a:ext>
            </a:extLst>
          </p:cNvPr>
          <p:cNvSpPr txBox="1">
            <a:spLocks/>
          </p:cNvSpPr>
          <p:nvPr/>
        </p:nvSpPr>
        <p:spPr>
          <a:xfrm>
            <a:off x="726021" y="125568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altLang="zh-CN" dirty="0" smtClean="0"/>
          </a:p>
        </p:txBody>
      </p:sp>
      <p:sp>
        <p:nvSpPr>
          <p:cNvPr id="5" name="Content Placeholder 2">
            <a:extLst>
              <a:ext uri="{FF2B5EF4-FFF2-40B4-BE49-F238E27FC236}">
                <a16:creationId xmlns="" xmlns:a16="http://schemas.microsoft.com/office/drawing/2014/main" id="{55F986D5-D7D9-6446-9526-9389CD9831D8}"/>
              </a:ext>
            </a:extLst>
          </p:cNvPr>
          <p:cNvSpPr>
            <a:spLocks noGrp="1"/>
          </p:cNvSpPr>
          <p:nvPr>
            <p:ph idx="12"/>
          </p:nvPr>
        </p:nvSpPr>
        <p:spPr>
          <a:xfrm>
            <a:off x="586300" y="1089334"/>
            <a:ext cx="10743793" cy="5768666"/>
          </a:xfrm>
        </p:spPr>
        <p:txBody>
          <a:bodyPr/>
          <a:lstStyle/>
          <a:p>
            <a:r>
              <a:rPr lang="en-US" altLang="zh-CN" dirty="0" smtClean="0"/>
              <a:t>The </a:t>
            </a:r>
            <a:r>
              <a:rPr lang="en-US" altLang="zh-CN" dirty="0"/>
              <a:t>original image is randomly </a:t>
            </a:r>
            <a:r>
              <a:rPr lang="en-US" altLang="zh-CN" dirty="0" smtClean="0"/>
              <a:t>masked, and then fed into the black-box model. The final saliency map is the weighted sum of these random masks</a:t>
            </a:r>
            <a:r>
              <a:rPr lang="en-US" altLang="zh-CN" dirty="0"/>
              <a:t>.</a:t>
            </a:r>
            <a:endParaRPr lang="en-US" altLang="zh-CN" dirty="0" smtClean="0"/>
          </a:p>
          <a:p>
            <a:pPr marL="11113" indent="0">
              <a:buNone/>
            </a:pPr>
            <a:endParaRPr lang="en-US" altLang="zh-CN" dirty="0" smtClean="0"/>
          </a:p>
        </p:txBody>
      </p:sp>
      <p:sp>
        <p:nvSpPr>
          <p:cNvPr id="6" name="矩形 5"/>
          <p:cNvSpPr/>
          <p:nvPr/>
        </p:nvSpPr>
        <p:spPr>
          <a:xfrm>
            <a:off x="1779640" y="3840019"/>
            <a:ext cx="403122" cy="437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8"/>
          <p:cNvSpPr/>
          <p:nvPr/>
        </p:nvSpPr>
        <p:spPr>
          <a:xfrm>
            <a:off x="1956619" y="4129548"/>
            <a:ext cx="412955" cy="393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8" name="图片 27"/>
          <p:cNvPicPr>
            <a:picLocks noChangeAspect="1"/>
          </p:cNvPicPr>
          <p:nvPr/>
        </p:nvPicPr>
        <p:blipFill>
          <a:blip r:embed="rId3"/>
          <a:stretch>
            <a:fillRect/>
          </a:stretch>
        </p:blipFill>
        <p:spPr>
          <a:xfrm>
            <a:off x="1546353" y="1761204"/>
            <a:ext cx="7334250" cy="3276600"/>
          </a:xfrm>
          <a:prstGeom prst="rect">
            <a:avLst/>
          </a:prstGeom>
        </p:spPr>
      </p:pic>
      <p:pic>
        <p:nvPicPr>
          <p:cNvPr id="29" name="图片 28"/>
          <p:cNvPicPr>
            <a:picLocks noChangeAspect="1"/>
          </p:cNvPicPr>
          <p:nvPr/>
        </p:nvPicPr>
        <p:blipFill>
          <a:blip r:embed="rId4"/>
          <a:stretch>
            <a:fillRect/>
          </a:stretch>
        </p:blipFill>
        <p:spPr>
          <a:xfrm>
            <a:off x="3280486" y="4895490"/>
            <a:ext cx="3865984" cy="617331"/>
          </a:xfrm>
          <a:prstGeom prst="rect">
            <a:avLst/>
          </a:prstGeom>
        </p:spPr>
      </p:pic>
      <p:sp>
        <p:nvSpPr>
          <p:cNvPr id="10" name="矩形 9"/>
          <p:cNvSpPr/>
          <p:nvPr/>
        </p:nvSpPr>
        <p:spPr>
          <a:xfrm>
            <a:off x="2326526" y="5767851"/>
            <a:ext cx="6092114" cy="246221"/>
          </a:xfrm>
          <a:prstGeom prst="rect">
            <a:avLst/>
          </a:prstGeom>
          <a:solidFill>
            <a:srgbClr val="666666">
              <a:lumMod val="20000"/>
              <a:lumOff val="80000"/>
            </a:srgbClr>
          </a:solidFill>
        </p:spPr>
        <p:txBody>
          <a:bodyPr wrap="square">
            <a:spAutoFit/>
          </a:bodyPr>
          <a:lstStyle/>
          <a:p>
            <a:pPr>
              <a:defRPr/>
            </a:pP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Source</a:t>
            </a:r>
            <a:r>
              <a:rPr lang="zh-CN" altLang="en-US"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a:t>
            </a:r>
            <a:r>
              <a:rPr lang="en-US" altLang="zh-CN"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RISE: Randomized Input Sampling for Explanation of Black-box Models, </a:t>
            </a: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BMVC 2018</a:t>
            </a:r>
            <a:endParaRPr lang="en-US" altLang="zh-CN"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986093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r>
              <a:rPr lang="en-US" altLang="zh-CN" dirty="0" smtClean="0"/>
              <a:t>Summary: methods comparisons</a:t>
            </a:r>
            <a:endParaRPr lang="zh-CN" altLang="en-US" dirty="0"/>
          </a:p>
        </p:txBody>
      </p:sp>
      <p:sp>
        <p:nvSpPr>
          <p:cNvPr id="4" name="Content Placeholder 2">
            <a:extLst>
              <a:ext uri="{FF2B5EF4-FFF2-40B4-BE49-F238E27FC236}">
                <a16:creationId xmlns="" xmlns:a16="http://schemas.microsoft.com/office/drawing/2014/main" id="{55F986D5-D7D9-6446-9526-9389CD9831D8}"/>
              </a:ext>
            </a:extLst>
          </p:cNvPr>
          <p:cNvSpPr txBox="1">
            <a:spLocks/>
          </p:cNvSpPr>
          <p:nvPr/>
        </p:nvSpPr>
        <p:spPr>
          <a:xfrm>
            <a:off x="791337" y="878215"/>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altLang="zh-CN" dirty="0" smtClean="0"/>
          </a:p>
        </p:txBody>
      </p:sp>
      <p:pic>
        <p:nvPicPr>
          <p:cNvPr id="3" name="内容占位符 2"/>
          <p:cNvPicPr>
            <a:picLocks noGrp="1" noChangeAspect="1"/>
          </p:cNvPicPr>
          <p:nvPr>
            <p:ph idx="12"/>
          </p:nvPr>
        </p:nvPicPr>
        <p:blipFill rotWithShape="1">
          <a:blip r:embed="rId3"/>
          <a:srcRect r="36818"/>
          <a:stretch/>
        </p:blipFill>
        <p:spPr>
          <a:xfrm>
            <a:off x="651104" y="1331277"/>
            <a:ext cx="6788406" cy="2896432"/>
          </a:xfrm>
          <a:prstGeom prst="rect">
            <a:avLst/>
          </a:prstGeom>
        </p:spPr>
      </p:pic>
      <p:sp>
        <p:nvSpPr>
          <p:cNvPr id="6" name="矩形 5"/>
          <p:cNvSpPr/>
          <p:nvPr/>
        </p:nvSpPr>
        <p:spPr>
          <a:xfrm>
            <a:off x="1844956" y="3462548"/>
            <a:ext cx="403122" cy="437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8"/>
          <p:cNvSpPr/>
          <p:nvPr/>
        </p:nvSpPr>
        <p:spPr>
          <a:xfrm>
            <a:off x="2021935" y="3752077"/>
            <a:ext cx="412955" cy="393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0" name="内容占位符 2"/>
          <p:cNvPicPr>
            <a:picLocks noChangeAspect="1"/>
          </p:cNvPicPr>
          <p:nvPr/>
        </p:nvPicPr>
        <p:blipFill rotWithShape="1">
          <a:blip r:embed="rId3"/>
          <a:srcRect l="74941"/>
          <a:stretch/>
        </p:blipFill>
        <p:spPr>
          <a:xfrm>
            <a:off x="7439510" y="1331277"/>
            <a:ext cx="2692349" cy="2896432"/>
          </a:xfrm>
          <a:prstGeom prst="rect">
            <a:avLst/>
          </a:prstGeom>
        </p:spPr>
      </p:pic>
      <p:sp>
        <p:nvSpPr>
          <p:cNvPr id="7" name="文本框 6"/>
          <p:cNvSpPr txBox="1"/>
          <p:nvPr/>
        </p:nvSpPr>
        <p:spPr>
          <a:xfrm>
            <a:off x="774826" y="1061274"/>
            <a:ext cx="2605188" cy="276999"/>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kumimoji="1" lang="en-US" altLang="zh-CN" dirty="0" smtClean="0">
                <a:solidFill>
                  <a:srgbClr val="000000"/>
                </a:solidFill>
                <a:latin typeface="Microsoft YaHei" panose="020B0503020204020204" pitchFamily="34" charset="-122"/>
                <a:ea typeface="Microsoft YaHei" panose="020B0503020204020204" pitchFamily="34" charset="-122"/>
              </a:rPr>
              <a:t>Visual comparisons:</a:t>
            </a:r>
            <a:endParaRPr kumimoji="1" lang="zh-CN" altLang="en-US" dirty="0" smtClean="0">
              <a:solidFill>
                <a:srgbClr val="000000"/>
              </a:solidFill>
              <a:latin typeface="Microsoft YaHei" panose="020B0503020204020204" pitchFamily="34" charset="-122"/>
              <a:ea typeface="Microsoft YaHei" panose="020B0503020204020204" pitchFamily="34" charset="-122"/>
            </a:endParaRPr>
          </a:p>
        </p:txBody>
      </p:sp>
      <p:sp>
        <p:nvSpPr>
          <p:cNvPr id="12" name="文本框 11"/>
          <p:cNvSpPr txBox="1"/>
          <p:nvPr/>
        </p:nvSpPr>
        <p:spPr>
          <a:xfrm>
            <a:off x="764201" y="4449319"/>
            <a:ext cx="6252521" cy="276999"/>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kumimoji="1" lang="en-US" altLang="zh-CN" dirty="0" err="1" smtClean="0">
                <a:solidFill>
                  <a:srgbClr val="000000"/>
                </a:solidFill>
                <a:latin typeface="Microsoft YaHei" panose="020B0503020204020204" pitchFamily="34" charset="-122"/>
                <a:ea typeface="Microsoft YaHei" panose="020B0503020204020204" pitchFamily="34" charset="-122"/>
              </a:rPr>
              <a:t>Backpropagation</a:t>
            </a:r>
            <a:r>
              <a:rPr kumimoji="1" lang="en-US" altLang="zh-CN" dirty="0" smtClean="0">
                <a:solidFill>
                  <a:srgbClr val="000000"/>
                </a:solidFill>
                <a:latin typeface="Microsoft YaHei" panose="020B0503020204020204" pitchFamily="34" charset="-122"/>
                <a:ea typeface="Microsoft YaHei" panose="020B0503020204020204" pitchFamily="34" charset="-122"/>
              </a:rPr>
              <a:t> methods vs Perturbation Methods:</a:t>
            </a:r>
            <a:endParaRPr kumimoji="1" lang="zh-CN" altLang="en-US" dirty="0" smtClean="0">
              <a:solidFill>
                <a:srgbClr val="000000"/>
              </a:solidFill>
              <a:latin typeface="Microsoft YaHei" panose="020B0503020204020204" pitchFamily="34" charset="-122"/>
              <a:ea typeface="Microsoft YaHei" panose="020B0503020204020204" pitchFamily="34"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3132639294"/>
              </p:ext>
            </p:extLst>
          </p:nvPr>
        </p:nvGraphicFramePr>
        <p:xfrm>
          <a:off x="1266697" y="4893416"/>
          <a:ext cx="10274708" cy="1112520"/>
        </p:xfrm>
        <a:graphic>
          <a:graphicData uri="http://schemas.openxmlformats.org/drawingml/2006/table">
            <a:tbl>
              <a:tblPr firstRow="1" bandRow="1">
                <a:tableStyleId>{5940675A-B579-460E-94D1-54222C63F5DA}</a:tableStyleId>
              </a:tblPr>
              <a:tblGrid>
                <a:gridCol w="1280943"/>
                <a:gridCol w="4470927"/>
                <a:gridCol w="4522838"/>
              </a:tblGrid>
              <a:tr h="370840">
                <a:tc>
                  <a:txBody>
                    <a:bodyPr/>
                    <a:lstStyle/>
                    <a:p>
                      <a:pPr marL="0" algn="l" defTabSz="1187798" rtl="0" eaLnBrk="1" latinLnBrk="0" hangingPunct="1"/>
                      <a:endParaRPr lang="zh-CN" altLang="en-US" sz="1800" kern="1200" dirty="0">
                        <a:solidFill>
                          <a:schemeClr val="tx1"/>
                        </a:solidFill>
                        <a:latin typeface="+mn-lt"/>
                        <a:ea typeface="+mn-ea"/>
                        <a:cs typeface="+mn-cs"/>
                      </a:endParaRPr>
                    </a:p>
                  </a:txBody>
                  <a:tcPr/>
                </a:tc>
                <a:tc>
                  <a:txBody>
                    <a:bodyPr/>
                    <a:lstStyle/>
                    <a:p>
                      <a:pPr marL="0" algn="l" defTabSz="1187798" rtl="0" eaLnBrk="1" latinLnBrk="0" hangingPunct="1"/>
                      <a:r>
                        <a:rPr lang="en-US" altLang="zh-CN" sz="1800" kern="1200" dirty="0" err="1" smtClean="0">
                          <a:solidFill>
                            <a:schemeClr val="tx1"/>
                          </a:solidFill>
                          <a:latin typeface="+mn-lt"/>
                          <a:ea typeface="+mn-ea"/>
                          <a:cs typeface="+mn-cs"/>
                        </a:rPr>
                        <a:t>Backpropagation</a:t>
                      </a:r>
                      <a:r>
                        <a:rPr lang="en-US" altLang="zh-CN" sz="1800" kern="1200" dirty="0" smtClean="0">
                          <a:solidFill>
                            <a:schemeClr val="tx1"/>
                          </a:solidFill>
                          <a:latin typeface="+mn-lt"/>
                          <a:ea typeface="+mn-ea"/>
                          <a:cs typeface="+mn-cs"/>
                        </a:rPr>
                        <a:t> methods </a:t>
                      </a:r>
                      <a:endParaRPr lang="zh-CN" altLang="en-US" sz="1800" kern="1200" dirty="0">
                        <a:solidFill>
                          <a:schemeClr val="tx1"/>
                        </a:solidFill>
                        <a:latin typeface="+mn-lt"/>
                        <a:ea typeface="+mn-ea"/>
                        <a:cs typeface="+mn-cs"/>
                      </a:endParaRPr>
                    </a:p>
                  </a:txBody>
                  <a:tcPr/>
                </a:tc>
                <a:tc>
                  <a:txBody>
                    <a:bodyPr/>
                    <a:lstStyle/>
                    <a:p>
                      <a:pPr marL="0" algn="l" defTabSz="1187798" rtl="0" eaLnBrk="1" latinLnBrk="0" hangingPunct="1"/>
                      <a:r>
                        <a:rPr lang="en-US" altLang="zh-CN" sz="1800" kern="1200" dirty="0" smtClean="0">
                          <a:solidFill>
                            <a:schemeClr val="tx1"/>
                          </a:solidFill>
                          <a:latin typeface="+mn-lt"/>
                          <a:ea typeface="+mn-ea"/>
                          <a:cs typeface="+mn-cs"/>
                        </a:rPr>
                        <a:t>Perturbation Methods</a:t>
                      </a:r>
                      <a:endParaRPr lang="zh-CN" altLang="en-US" sz="1800" kern="1200" dirty="0">
                        <a:solidFill>
                          <a:schemeClr val="tx1"/>
                        </a:solidFill>
                        <a:latin typeface="+mn-lt"/>
                        <a:ea typeface="+mn-ea"/>
                        <a:cs typeface="+mn-cs"/>
                      </a:endParaRPr>
                    </a:p>
                  </a:txBody>
                  <a:tcPr/>
                </a:tc>
              </a:tr>
              <a:tr h="370840">
                <a:tc>
                  <a:txBody>
                    <a:bodyPr/>
                    <a:lstStyle/>
                    <a:p>
                      <a:pPr marL="0" algn="l" defTabSz="1187798" rtl="0" eaLnBrk="1" latinLnBrk="0" hangingPunct="1"/>
                      <a:r>
                        <a:rPr lang="en-US" altLang="zh-CN" sz="1800" kern="1200" dirty="0" smtClean="0">
                          <a:solidFill>
                            <a:schemeClr val="tx1"/>
                          </a:solidFill>
                          <a:latin typeface="+mn-lt"/>
                          <a:ea typeface="+mn-ea"/>
                          <a:cs typeface="+mn-cs"/>
                        </a:rPr>
                        <a:t>Pros</a:t>
                      </a:r>
                      <a:endParaRPr lang="zh-CN" altLang="en-US" sz="1800" kern="1200" dirty="0">
                        <a:solidFill>
                          <a:schemeClr val="tx1"/>
                        </a:solidFill>
                        <a:latin typeface="+mn-lt"/>
                        <a:ea typeface="+mn-ea"/>
                        <a:cs typeface="+mn-cs"/>
                      </a:endParaRPr>
                    </a:p>
                  </a:txBody>
                  <a:tcPr/>
                </a:tc>
                <a:tc>
                  <a:txBody>
                    <a:bodyPr/>
                    <a:lstStyle/>
                    <a:p>
                      <a:pPr marL="0" algn="l" defTabSz="1187798" rtl="0" eaLnBrk="1" latinLnBrk="0" hangingPunct="1"/>
                      <a:r>
                        <a:rPr lang="en-US" altLang="zh-CN" sz="1800" kern="1200" dirty="0" smtClean="0">
                          <a:solidFill>
                            <a:schemeClr val="tx1"/>
                          </a:solidFill>
                          <a:latin typeface="+mn-lt"/>
                          <a:ea typeface="+mn-ea"/>
                          <a:cs typeface="+mn-cs"/>
                        </a:rPr>
                        <a:t>Efficient, only needs one backpropagation </a:t>
                      </a:r>
                      <a:endParaRPr lang="zh-CN" altLang="en-US" sz="1800" kern="1200" dirty="0">
                        <a:solidFill>
                          <a:schemeClr val="tx1"/>
                        </a:solidFill>
                        <a:latin typeface="+mn-lt"/>
                        <a:ea typeface="+mn-ea"/>
                        <a:cs typeface="+mn-cs"/>
                      </a:endParaRPr>
                    </a:p>
                  </a:txBody>
                  <a:tcPr/>
                </a:tc>
                <a:tc>
                  <a:txBody>
                    <a:bodyPr/>
                    <a:lstStyle/>
                    <a:p>
                      <a:pPr marL="0" algn="l" defTabSz="1187798" rtl="0" eaLnBrk="1" latinLnBrk="0" hangingPunct="1"/>
                      <a:r>
                        <a:rPr lang="en-US" altLang="zh-CN" sz="1800" kern="1200" dirty="0" smtClean="0">
                          <a:solidFill>
                            <a:schemeClr val="tx1"/>
                          </a:solidFill>
                          <a:latin typeface="+mn-lt"/>
                          <a:ea typeface="+mn-ea"/>
                          <a:cs typeface="+mn-cs"/>
                        </a:rPr>
                        <a:t>Model-agnostic, truly black</a:t>
                      </a:r>
                      <a:r>
                        <a:rPr lang="en-US" altLang="zh-CN" sz="1800" kern="1200" baseline="0" dirty="0" smtClean="0">
                          <a:solidFill>
                            <a:schemeClr val="tx1"/>
                          </a:solidFill>
                          <a:latin typeface="+mn-lt"/>
                          <a:ea typeface="+mn-ea"/>
                          <a:cs typeface="+mn-cs"/>
                        </a:rPr>
                        <a:t> box models</a:t>
                      </a:r>
                      <a:endParaRPr lang="zh-CN" altLang="en-US" sz="1800" kern="1200" dirty="0">
                        <a:solidFill>
                          <a:schemeClr val="tx1"/>
                        </a:solidFill>
                        <a:latin typeface="+mn-lt"/>
                        <a:ea typeface="+mn-ea"/>
                        <a:cs typeface="+mn-cs"/>
                      </a:endParaRPr>
                    </a:p>
                  </a:txBody>
                  <a:tcPr/>
                </a:tc>
              </a:tr>
              <a:tr h="370840">
                <a:tc>
                  <a:txBody>
                    <a:bodyPr/>
                    <a:lstStyle/>
                    <a:p>
                      <a:pPr marL="0" algn="l" defTabSz="1187798" rtl="0" eaLnBrk="1" latinLnBrk="0" hangingPunct="1"/>
                      <a:r>
                        <a:rPr lang="en-US" altLang="zh-CN" sz="1800" kern="1200" dirty="0" smtClean="0">
                          <a:solidFill>
                            <a:schemeClr val="tx1"/>
                          </a:solidFill>
                          <a:latin typeface="+mn-lt"/>
                          <a:ea typeface="+mn-ea"/>
                          <a:cs typeface="+mn-cs"/>
                        </a:rPr>
                        <a:t>Cons</a:t>
                      </a:r>
                      <a:endParaRPr lang="zh-CN" altLang="en-US" sz="1800" kern="1200" dirty="0">
                        <a:solidFill>
                          <a:schemeClr val="tx1"/>
                        </a:solidFill>
                        <a:latin typeface="+mn-lt"/>
                        <a:ea typeface="+mn-ea"/>
                        <a:cs typeface="+mn-cs"/>
                      </a:endParaRPr>
                    </a:p>
                  </a:txBody>
                  <a:tcPr/>
                </a:tc>
                <a:tc>
                  <a:txBody>
                    <a:bodyPr/>
                    <a:lstStyle/>
                    <a:p>
                      <a:pPr marL="0" algn="l" defTabSz="1187798" rtl="0" eaLnBrk="1" latinLnBrk="0" hangingPunct="1"/>
                      <a:r>
                        <a:rPr lang="en-US" altLang="zh-CN" sz="1800" kern="1200" dirty="0" smtClean="0">
                          <a:solidFill>
                            <a:schemeClr val="tx1"/>
                          </a:solidFill>
                          <a:latin typeface="+mn-lt"/>
                          <a:ea typeface="+mn-ea"/>
                          <a:cs typeface="+mn-cs"/>
                        </a:rPr>
                        <a:t>Model-specific</a:t>
                      </a:r>
                      <a:endParaRPr lang="zh-CN" altLang="en-US" sz="1800" kern="1200" dirty="0">
                        <a:solidFill>
                          <a:schemeClr val="tx1"/>
                        </a:solidFill>
                        <a:latin typeface="+mn-lt"/>
                        <a:ea typeface="+mn-ea"/>
                        <a:cs typeface="+mn-cs"/>
                      </a:endParaRPr>
                    </a:p>
                  </a:txBody>
                  <a:tcPr/>
                </a:tc>
                <a:tc>
                  <a:txBody>
                    <a:bodyPr/>
                    <a:lstStyle/>
                    <a:p>
                      <a:pPr marL="0" algn="l" defTabSz="1187798" rtl="0" eaLnBrk="1" latinLnBrk="0" hangingPunct="1"/>
                      <a:r>
                        <a:rPr lang="en-US" altLang="zh-CN" sz="1800" kern="1200" dirty="0" smtClean="0">
                          <a:solidFill>
                            <a:schemeClr val="tx1"/>
                          </a:solidFill>
                          <a:latin typeface="+mn-lt"/>
                          <a:ea typeface="+mn-ea"/>
                          <a:cs typeface="+mn-cs"/>
                        </a:rPr>
                        <a:t>Huge computation cost</a:t>
                      </a:r>
                      <a:endParaRPr lang="zh-CN" altLang="en-US" sz="1800" kern="1200" dirty="0">
                        <a:solidFill>
                          <a:schemeClr val="tx1"/>
                        </a:solidFill>
                        <a:latin typeface="+mn-lt"/>
                        <a:ea typeface="+mn-ea"/>
                        <a:cs typeface="+mn-cs"/>
                      </a:endParaRPr>
                    </a:p>
                  </a:txBody>
                  <a:tcPr/>
                </a:tc>
              </a:tr>
            </a:tbl>
          </a:graphicData>
        </a:graphic>
      </p:graphicFrame>
    </p:spTree>
    <p:extLst>
      <p:ext uri="{BB962C8B-B14F-4D97-AF65-F5344CB8AC3E}">
        <p14:creationId xmlns:p14="http://schemas.microsoft.com/office/powerpoint/2010/main" val="7731370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A10D792-4102-9E49-9911-6FCBEA89B21E}"/>
              </a:ext>
            </a:extLst>
          </p:cNvPr>
          <p:cNvSpPr>
            <a:spLocks noGrp="1"/>
          </p:cNvSpPr>
          <p:nvPr>
            <p:ph type="body" sz="quarter" idx="10"/>
          </p:nvPr>
        </p:nvSpPr>
        <p:spPr/>
        <p:txBody>
          <a:bodyPr/>
          <a:lstStyle/>
          <a:p>
            <a:r>
              <a:rPr lang="en-US" altLang="zh-CN" dirty="0"/>
              <a:t>What is explainable AI (XAI)</a:t>
            </a:r>
          </a:p>
          <a:p>
            <a:r>
              <a:rPr lang="en-US" altLang="zh-CN" dirty="0"/>
              <a:t>Types of XAI methods</a:t>
            </a:r>
          </a:p>
          <a:p>
            <a:r>
              <a:rPr lang="en-US" altLang="zh-CN" dirty="0" smtClean="0"/>
              <a:t>Attribution</a:t>
            </a:r>
          </a:p>
          <a:p>
            <a:r>
              <a:rPr lang="en-US" altLang="zh-CN" dirty="0" smtClean="0">
                <a:solidFill>
                  <a:srgbClr val="C00000"/>
                </a:solidFill>
              </a:rPr>
              <a:t>Counterfactuals</a:t>
            </a:r>
          </a:p>
          <a:p>
            <a:r>
              <a:rPr lang="en-US" altLang="zh-CN" dirty="0" smtClean="0"/>
              <a:t>Knowledge-aware XAI</a:t>
            </a:r>
          </a:p>
          <a:p>
            <a:r>
              <a:rPr lang="en-US" altLang="zh-CN" dirty="0"/>
              <a:t>Conclusion</a:t>
            </a:r>
          </a:p>
          <a:p>
            <a:endParaRPr lang="en-US" altLang="zh-CN" dirty="0"/>
          </a:p>
        </p:txBody>
      </p:sp>
      <p:sp>
        <p:nvSpPr>
          <p:cNvPr id="3" name="文本框 2"/>
          <p:cNvSpPr txBox="1"/>
          <p:nvPr/>
        </p:nvSpPr>
        <p:spPr>
          <a:xfrm>
            <a:off x="1033620" y="636814"/>
            <a:ext cx="1763485" cy="553998"/>
          </a:xfrm>
          <a:prstGeom prst="rect">
            <a:avLst/>
          </a:prstGeom>
          <a:solidFill>
            <a:srgbClr val="EBEBEB"/>
          </a:solidFill>
        </p:spPr>
        <p:txBody>
          <a:bodyPr wrap="square" lIns="0" tIns="0" rIns="0" bIns="0" rtlCol="0">
            <a:spAutoFit/>
          </a:bodyPr>
          <a:lstStyle/>
          <a:p>
            <a:pPr algn="l"/>
            <a:r>
              <a:rPr kumimoji="1" lang="en-US" altLang="zh-CN" sz="3600" dirty="0" smtClean="0">
                <a:solidFill>
                  <a:srgbClr val="000000"/>
                </a:solidFill>
                <a:latin typeface="Microsoft YaHei" panose="020B0503020204020204" pitchFamily="34" charset="-122"/>
                <a:ea typeface="Microsoft YaHei" panose="020B0503020204020204" pitchFamily="34" charset="-122"/>
              </a:rPr>
              <a:t>Content</a:t>
            </a:r>
            <a:endParaRPr kumimoji="1" lang="zh-CN" altLang="en-US" sz="3600" dirty="0" smtClean="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967574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r>
              <a:rPr lang="en-US" altLang="zh-CN" dirty="0" smtClean="0"/>
              <a:t>Counterfactuals</a:t>
            </a:r>
            <a:endParaRPr lang="en-US" altLang="zh-CN" dirty="0"/>
          </a:p>
        </p:txBody>
      </p:sp>
      <p:sp>
        <p:nvSpPr>
          <p:cNvPr id="3" name="内容占位符 2"/>
          <p:cNvSpPr>
            <a:spLocks noGrp="1"/>
          </p:cNvSpPr>
          <p:nvPr>
            <p:ph idx="12"/>
          </p:nvPr>
        </p:nvSpPr>
        <p:spPr>
          <a:xfrm>
            <a:off x="726021" y="1259631"/>
            <a:ext cx="10733557" cy="4690459"/>
          </a:xfrm>
        </p:spPr>
        <p:txBody>
          <a:bodyPr/>
          <a:lstStyle/>
          <a:p>
            <a:r>
              <a:rPr lang="en-US" altLang="zh-CN" dirty="0" smtClean="0"/>
              <a:t>Counterfactual thinking:</a:t>
            </a:r>
          </a:p>
          <a:p>
            <a:pPr lvl="1"/>
            <a:r>
              <a:rPr lang="en-US" altLang="zh-CN" dirty="0" smtClean="0"/>
              <a:t>How </a:t>
            </a:r>
            <a:r>
              <a:rPr lang="en-US" altLang="zh-CN" dirty="0"/>
              <a:t>the world would have to be different for a desirable outcome to occur. </a:t>
            </a:r>
          </a:p>
          <a:p>
            <a:endParaRPr lang="en-US" altLang="zh-CN" dirty="0" smtClean="0"/>
          </a:p>
          <a:p>
            <a:r>
              <a:rPr lang="en-US" altLang="zh-CN" dirty="0" smtClean="0"/>
              <a:t>Case:</a:t>
            </a:r>
          </a:p>
          <a:p>
            <a:pPr marL="11113" indent="0">
              <a:buNone/>
            </a:pPr>
            <a:r>
              <a:rPr lang="en-US" altLang="zh-CN" i="1" dirty="0"/>
              <a:t>	</a:t>
            </a:r>
            <a:r>
              <a:rPr lang="en-US" altLang="zh-CN" i="1" dirty="0" smtClean="0"/>
              <a:t>Your </a:t>
            </a:r>
            <a:r>
              <a:rPr lang="en-US" altLang="zh-CN" i="1" dirty="0"/>
              <a:t>application was </a:t>
            </a:r>
            <a:r>
              <a:rPr lang="en-US" altLang="zh-CN" i="1" dirty="0">
                <a:solidFill>
                  <a:srgbClr val="C00000"/>
                </a:solidFill>
              </a:rPr>
              <a:t>denied </a:t>
            </a:r>
            <a:r>
              <a:rPr lang="en-US" altLang="zh-CN" i="1" dirty="0"/>
              <a:t>because your annual income is $30,000 and your current balance is $200. </a:t>
            </a:r>
            <a:r>
              <a:rPr lang="en-US" altLang="zh-CN" i="1" dirty="0" smtClean="0"/>
              <a:t>If </a:t>
            </a:r>
            <a:r>
              <a:rPr lang="en-US" altLang="zh-CN" i="1" dirty="0"/>
              <a:t>your income had </a:t>
            </a:r>
            <a:r>
              <a:rPr lang="en-US" altLang="zh-CN" i="1" dirty="0">
                <a:solidFill>
                  <a:srgbClr val="C00000"/>
                </a:solidFill>
              </a:rPr>
              <a:t>instead </a:t>
            </a:r>
            <a:r>
              <a:rPr lang="en-US" altLang="zh-CN" i="1" dirty="0"/>
              <a:t>been $35,000 and your current balance had been $400 and all other values remained constant, your application would have been </a:t>
            </a:r>
            <a:r>
              <a:rPr lang="en-US" altLang="zh-CN" i="1" dirty="0">
                <a:solidFill>
                  <a:srgbClr val="C00000"/>
                </a:solidFill>
              </a:rPr>
              <a:t>approved.</a:t>
            </a:r>
          </a:p>
          <a:p>
            <a:endParaRPr lang="zh-CN" altLang="en-US" dirty="0"/>
          </a:p>
        </p:txBody>
      </p:sp>
      <p:pic>
        <p:nvPicPr>
          <p:cNvPr id="4" name="Picture 4" descr="How to Submit Your SBA PPP Loan Application and Calculate the Loa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413" y="3628571"/>
            <a:ext cx="3327946" cy="20602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rsonal Loan Rejection Reasons - Gadgetflazz.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910" y="3628571"/>
            <a:ext cx="3368199" cy="2120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0771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smtClean="0"/>
              <a:t>Counterfactuals in XAI</a:t>
            </a:r>
            <a:endParaRPr lang="zh-CN" altLang="en-US" dirty="0"/>
          </a:p>
        </p:txBody>
      </p:sp>
      <p:sp>
        <p:nvSpPr>
          <p:cNvPr id="4" name="内容占位符 3"/>
          <p:cNvSpPr>
            <a:spLocks noGrp="1"/>
          </p:cNvSpPr>
          <p:nvPr>
            <p:ph idx="12"/>
          </p:nvPr>
        </p:nvSpPr>
        <p:spPr>
          <a:xfrm>
            <a:off x="726021" y="1190517"/>
            <a:ext cx="10733557" cy="4975011"/>
          </a:xfrm>
        </p:spPr>
        <p:txBody>
          <a:bodyPr/>
          <a:lstStyle/>
          <a:p>
            <a:r>
              <a:rPr lang="en-US" altLang="zh-CN" dirty="0"/>
              <a:t>In </a:t>
            </a:r>
            <a:r>
              <a:rPr lang="en-US" altLang="zh-CN" dirty="0" smtClean="0"/>
              <a:t>previous case</a:t>
            </a:r>
            <a:r>
              <a:rPr lang="en-US" altLang="zh-CN" dirty="0"/>
              <a:t>, we assume a causal relationship between the income, balance and the result. </a:t>
            </a:r>
          </a:p>
          <a:p>
            <a:pPr lvl="1"/>
            <a:endParaRPr lang="en-US" altLang="zh-CN" dirty="0" smtClean="0"/>
          </a:p>
          <a:p>
            <a:r>
              <a:rPr lang="en-US" altLang="zh-CN" dirty="0"/>
              <a:t>In XAI, counterfactuals can be used to explain predictions of individual instances. </a:t>
            </a:r>
            <a:r>
              <a:rPr lang="en-US" altLang="zh-CN" dirty="0" smtClean="0"/>
              <a:t>The causal relationship between input and output:</a:t>
            </a:r>
          </a:p>
          <a:p>
            <a:pPr lvl="1"/>
            <a:r>
              <a:rPr lang="en-US" altLang="zh-CN" dirty="0" smtClean="0"/>
              <a:t>The "event" </a:t>
            </a:r>
            <a:r>
              <a:rPr lang="en-US" altLang="zh-CN" dirty="0"/>
              <a:t>is the predicted outcome of an </a:t>
            </a:r>
            <a:r>
              <a:rPr lang="en-US" altLang="zh-CN" dirty="0" smtClean="0"/>
              <a:t>instance</a:t>
            </a:r>
          </a:p>
          <a:p>
            <a:pPr lvl="1"/>
            <a:r>
              <a:rPr lang="en-US" altLang="zh-CN" dirty="0" smtClean="0"/>
              <a:t>The </a:t>
            </a:r>
            <a:r>
              <a:rPr lang="en-US" altLang="zh-CN" dirty="0"/>
              <a:t>"causes" are the particular feature values of this </a:t>
            </a:r>
            <a:r>
              <a:rPr lang="en-US" altLang="zh-CN" dirty="0" smtClean="0"/>
              <a:t>instance. </a:t>
            </a:r>
          </a:p>
          <a:p>
            <a:pPr lvl="1"/>
            <a:r>
              <a:rPr lang="en-US" altLang="zh-CN" dirty="0" smtClean="0"/>
              <a:t>Passing the features </a:t>
            </a:r>
            <a:r>
              <a:rPr lang="en-US" altLang="zh-CN" dirty="0"/>
              <a:t>to the </a:t>
            </a:r>
            <a:r>
              <a:rPr lang="en-US" altLang="zh-CN" dirty="0" smtClean="0"/>
              <a:t>model </a:t>
            </a:r>
            <a:r>
              <a:rPr lang="en-US" altLang="zh-CN" dirty="0"/>
              <a:t>"caused" a certain </a:t>
            </a:r>
            <a:r>
              <a:rPr lang="en-US" altLang="zh-CN" dirty="0" smtClean="0"/>
              <a:t>prediction.</a:t>
            </a:r>
          </a:p>
          <a:p>
            <a:pPr marL="160751" lvl="1" indent="0">
              <a:buNone/>
            </a:pPr>
            <a:endParaRPr lang="en-US" altLang="zh-CN" dirty="0"/>
          </a:p>
          <a:p>
            <a:r>
              <a:rPr lang="en-US" altLang="zh-CN" dirty="0" smtClean="0"/>
              <a:t>Generate counterfactual explanation:</a:t>
            </a:r>
          </a:p>
          <a:p>
            <a:pPr lvl="1"/>
            <a:r>
              <a:rPr lang="en-US" altLang="zh-CN" dirty="0" smtClean="0"/>
              <a:t>Change </a:t>
            </a:r>
            <a:r>
              <a:rPr lang="en-US" altLang="zh-CN" dirty="0"/>
              <a:t>the feature values of an instance </a:t>
            </a:r>
            <a:endParaRPr lang="en-US" altLang="zh-CN" dirty="0" smtClean="0"/>
          </a:p>
          <a:p>
            <a:pPr lvl="1"/>
            <a:r>
              <a:rPr lang="en-US" altLang="zh-CN" dirty="0" smtClean="0"/>
              <a:t>Make </a:t>
            </a:r>
            <a:r>
              <a:rPr lang="en-US" altLang="zh-CN" dirty="0"/>
              <a:t>the </a:t>
            </a:r>
            <a:r>
              <a:rPr lang="en-US" altLang="zh-CN" dirty="0" smtClean="0"/>
              <a:t>predictions</a:t>
            </a:r>
          </a:p>
          <a:p>
            <a:pPr lvl="1"/>
            <a:r>
              <a:rPr lang="en-US" altLang="zh-CN" dirty="0" smtClean="0"/>
              <a:t>Analyze </a:t>
            </a:r>
            <a:r>
              <a:rPr lang="en-US" altLang="zh-CN" dirty="0"/>
              <a:t>how the prediction </a:t>
            </a:r>
            <a:r>
              <a:rPr lang="en-US" altLang="zh-CN" dirty="0" smtClean="0"/>
              <a:t>changes</a:t>
            </a:r>
            <a:endParaRPr lang="zh-CN" altLang="en-US" dirty="0"/>
          </a:p>
        </p:txBody>
      </p:sp>
      <p:pic>
        <p:nvPicPr>
          <p:cNvPr id="17410" name="Picture 2" descr="The causal relationships between inputs of a machine learning model and the predictions, when the model is merely seen as a black box. The inputs cause the prediction (not necessarily reflecting the real causal relation of the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3358" y="2696961"/>
            <a:ext cx="4324457" cy="19621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735722" y="4771649"/>
            <a:ext cx="4159728" cy="400110"/>
          </a:xfrm>
          <a:prstGeom prst="rect">
            <a:avLst/>
          </a:prstGeom>
          <a:solidFill>
            <a:srgbClr val="666666">
              <a:lumMod val="20000"/>
              <a:lumOff val="80000"/>
            </a:srgbClr>
          </a:solidFill>
        </p:spPr>
        <p:txBody>
          <a:bodyPr wrap="square">
            <a:spAutoFit/>
          </a:bodyPr>
          <a:lstStyle/>
          <a:p>
            <a:pPr>
              <a:defRPr/>
            </a:pPr>
            <a:r>
              <a:rPr lang="en-US" altLang="zh-CN"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Interpretable Machine </a:t>
            </a: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Learning: A </a:t>
            </a:r>
            <a:r>
              <a:rPr lang="en-US" altLang="zh-CN"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Guide for Making Black Box Models Explainable.</a:t>
            </a:r>
          </a:p>
        </p:txBody>
      </p:sp>
    </p:spTree>
    <p:extLst>
      <p:ext uri="{BB962C8B-B14F-4D97-AF65-F5344CB8AC3E}">
        <p14:creationId xmlns:p14="http://schemas.microsoft.com/office/powerpoint/2010/main" val="37682084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408343" y="1756228"/>
            <a:ext cx="8877300" cy="2867025"/>
          </a:xfrm>
          <a:prstGeom prst="rect">
            <a:avLst/>
          </a:prstGeom>
        </p:spPr>
      </p:pic>
      <p:sp>
        <p:nvSpPr>
          <p:cNvPr id="4" name="副标题 3"/>
          <p:cNvSpPr>
            <a:spLocks noGrp="1"/>
          </p:cNvSpPr>
          <p:nvPr>
            <p:ph type="subTitle" idx="1"/>
          </p:nvPr>
        </p:nvSpPr>
        <p:spPr/>
        <p:txBody>
          <a:bodyPr/>
          <a:lstStyle/>
          <a:p>
            <a:r>
              <a:rPr lang="en-US" altLang="zh-CN" dirty="0"/>
              <a:t>C</a:t>
            </a:r>
            <a:r>
              <a:rPr lang="en-US" altLang="zh-CN" dirty="0" smtClean="0"/>
              <a:t>ounterfactual explanation</a:t>
            </a:r>
            <a:endParaRPr lang="zh-CN" altLang="en-US" dirty="0"/>
          </a:p>
        </p:txBody>
      </p:sp>
      <p:sp>
        <p:nvSpPr>
          <p:cNvPr id="5" name="内容占位符 4"/>
          <p:cNvSpPr>
            <a:spLocks noGrp="1"/>
          </p:cNvSpPr>
          <p:nvPr>
            <p:ph idx="12"/>
          </p:nvPr>
        </p:nvSpPr>
        <p:spPr>
          <a:xfrm>
            <a:off x="726021" y="1179046"/>
            <a:ext cx="10733557" cy="1651239"/>
          </a:xfrm>
        </p:spPr>
        <p:txBody>
          <a:bodyPr/>
          <a:lstStyle/>
          <a:p>
            <a:r>
              <a:rPr lang="en-US" altLang="zh-CN" dirty="0" smtClean="0"/>
              <a:t>Toy example:</a:t>
            </a:r>
          </a:p>
        </p:txBody>
      </p:sp>
      <p:sp>
        <p:nvSpPr>
          <p:cNvPr id="8" name="矩形 7"/>
          <p:cNvSpPr/>
          <p:nvPr/>
        </p:nvSpPr>
        <p:spPr>
          <a:xfrm>
            <a:off x="3350065" y="4962120"/>
            <a:ext cx="5941881" cy="400110"/>
          </a:xfrm>
          <a:prstGeom prst="rect">
            <a:avLst/>
          </a:prstGeom>
          <a:solidFill>
            <a:schemeClr val="bg1">
              <a:lumMod val="20000"/>
              <a:lumOff val="80000"/>
            </a:schemeClr>
          </a:solidFill>
        </p:spPr>
        <p:txBody>
          <a:bodyPr wrap="square">
            <a:spAutoFit/>
          </a:bodyPr>
          <a:lstStyle/>
          <a:p>
            <a:r>
              <a:rPr lang="en-US" altLang="zh-CN" sz="1000" dirty="0" smtClean="0">
                <a:solidFill>
                  <a:schemeClr val="bg1"/>
                </a:solidFill>
                <a:latin typeface="Arial" panose="020B0604020202020204" pitchFamily="34" charset="0"/>
                <a:cs typeface="Arial" panose="020B0604020202020204" pitchFamily="34" charset="0"/>
              </a:rPr>
              <a:t>Source</a:t>
            </a:r>
            <a:r>
              <a:rPr lang="zh-CN" altLang="en-US" sz="1000" dirty="0" smtClean="0">
                <a:solidFill>
                  <a:schemeClr val="bg1"/>
                </a:solidFill>
                <a:latin typeface="Arial" panose="020B0604020202020204" pitchFamily="34" charset="0"/>
                <a:cs typeface="Arial" panose="020B0604020202020204" pitchFamily="34" charset="0"/>
              </a:rPr>
              <a:t>：</a:t>
            </a:r>
            <a:r>
              <a:rPr lang="en-US" altLang="zh-CN" sz="1000" dirty="0">
                <a:solidFill>
                  <a:schemeClr val="bg1"/>
                </a:solidFill>
                <a:latin typeface="Arial" panose="020B0604020202020204" pitchFamily="34" charset="0"/>
                <a:cs typeface="Arial" panose="020B0604020202020204" pitchFamily="34" charset="0"/>
              </a:rPr>
              <a:t>Rory Mc </a:t>
            </a:r>
            <a:r>
              <a:rPr lang="en-US" altLang="zh-CN" sz="1000" dirty="0" err="1" smtClean="0">
                <a:solidFill>
                  <a:schemeClr val="bg1"/>
                </a:solidFill>
                <a:latin typeface="Arial" panose="020B0604020202020204" pitchFamily="34" charset="0"/>
                <a:cs typeface="Arial" panose="020B0604020202020204" pitchFamily="34" charset="0"/>
              </a:rPr>
              <a:t>Grath</a:t>
            </a:r>
            <a:r>
              <a:rPr lang="en-US" altLang="zh-CN" sz="1000" dirty="0" smtClean="0">
                <a:solidFill>
                  <a:schemeClr val="bg1"/>
                </a:solidFill>
                <a:latin typeface="Arial" panose="020B0604020202020204" pitchFamily="34" charset="0"/>
                <a:cs typeface="Arial" panose="020B0604020202020204" pitchFamily="34" charset="0"/>
              </a:rPr>
              <a:t> et al., “Interpretable </a:t>
            </a:r>
            <a:r>
              <a:rPr lang="en-US" altLang="zh-CN" sz="1000" dirty="0">
                <a:solidFill>
                  <a:schemeClr val="bg1"/>
                </a:solidFill>
                <a:latin typeface="Arial" panose="020B0604020202020204" pitchFamily="34" charset="0"/>
                <a:cs typeface="Arial" panose="020B0604020202020204" pitchFamily="34" charset="0"/>
              </a:rPr>
              <a:t>Credit Application Predictions With Counterfactual </a:t>
            </a:r>
            <a:r>
              <a:rPr lang="en-US" altLang="zh-CN" sz="1000" dirty="0" smtClean="0">
                <a:solidFill>
                  <a:schemeClr val="bg1"/>
                </a:solidFill>
                <a:latin typeface="Arial" panose="020B0604020202020204" pitchFamily="34" charset="0"/>
                <a:cs typeface="Arial" panose="020B0604020202020204" pitchFamily="34" charset="0"/>
              </a:rPr>
              <a:t>Explanations”, https</a:t>
            </a:r>
            <a:r>
              <a:rPr lang="en-US" altLang="zh-CN" sz="1000" dirty="0">
                <a:solidFill>
                  <a:schemeClr val="bg1"/>
                </a:solidFill>
                <a:latin typeface="Arial" panose="020B0604020202020204" pitchFamily="34" charset="0"/>
                <a:cs typeface="Arial" panose="020B0604020202020204" pitchFamily="34" charset="0"/>
              </a:rPr>
              <a:t>://arxiv.org/abs/1811.05245</a:t>
            </a:r>
            <a:endParaRPr lang="en-US" altLang="zh-CN" sz="1000" i="0"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15469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r>
              <a:rPr lang="en-US" altLang="zh-CN" dirty="0" smtClean="0"/>
              <a:t>AI and deep learning scenarios </a:t>
            </a:r>
          </a:p>
          <a:p>
            <a:endParaRPr lang="zh-CN" altLang="en-US" dirty="0"/>
          </a:p>
        </p:txBody>
      </p:sp>
      <p:sp>
        <p:nvSpPr>
          <p:cNvPr id="3" name="内容占位符 2"/>
          <p:cNvSpPr>
            <a:spLocks noGrp="1"/>
          </p:cNvSpPr>
          <p:nvPr>
            <p:ph idx="12"/>
          </p:nvPr>
        </p:nvSpPr>
        <p:spPr/>
        <p:txBody>
          <a:bodyPr/>
          <a:lstStyle/>
          <a:p>
            <a:endParaRPr lang="zh-CN" altLang="en-US" dirty="0"/>
          </a:p>
        </p:txBody>
      </p:sp>
      <p:sp>
        <p:nvSpPr>
          <p:cNvPr id="4" name="矩形 3"/>
          <p:cNvSpPr/>
          <p:nvPr/>
        </p:nvSpPr>
        <p:spPr>
          <a:xfrm>
            <a:off x="391103" y="1066166"/>
            <a:ext cx="4689141" cy="369289"/>
          </a:xfrm>
          <a:prstGeom prst="rect">
            <a:avLst/>
          </a:prstGeom>
        </p:spPr>
        <p:txBody>
          <a:bodyPr wrap="square" lIns="91395" tIns="45699" rIns="91395" bIns="45699">
            <a:spAutoFit/>
          </a:bodyPr>
          <a:lstStyle>
            <a:defPPr>
              <a:defRPr lang="zh-CN"/>
            </a:defPPr>
            <a:lvl1pPr marL="0" algn="l" defTabSz="912607" rtl="0" eaLnBrk="1" latinLnBrk="0" hangingPunct="1">
              <a:defRPr sz="1800" kern="1200">
                <a:solidFill>
                  <a:schemeClr val="tx1"/>
                </a:solidFill>
                <a:latin typeface="+mn-lt"/>
                <a:ea typeface="+mn-ea"/>
                <a:cs typeface="+mn-cs"/>
              </a:defRPr>
            </a:lvl1pPr>
            <a:lvl2pPr marL="456304" algn="l" defTabSz="912607" rtl="0" eaLnBrk="1" latinLnBrk="0" hangingPunct="1">
              <a:defRPr sz="1800" kern="1200">
                <a:solidFill>
                  <a:schemeClr val="tx1"/>
                </a:solidFill>
                <a:latin typeface="+mn-lt"/>
                <a:ea typeface="+mn-ea"/>
                <a:cs typeface="+mn-cs"/>
              </a:defRPr>
            </a:lvl2pPr>
            <a:lvl3pPr marL="912607" algn="l" defTabSz="912607" rtl="0" eaLnBrk="1" latinLnBrk="0" hangingPunct="1">
              <a:defRPr sz="1800" kern="1200">
                <a:solidFill>
                  <a:schemeClr val="tx1"/>
                </a:solidFill>
                <a:latin typeface="+mn-lt"/>
                <a:ea typeface="+mn-ea"/>
                <a:cs typeface="+mn-cs"/>
              </a:defRPr>
            </a:lvl3pPr>
            <a:lvl4pPr marL="1368913" algn="l" defTabSz="912607" rtl="0" eaLnBrk="1" latinLnBrk="0" hangingPunct="1">
              <a:defRPr sz="1800" kern="1200">
                <a:solidFill>
                  <a:schemeClr val="tx1"/>
                </a:solidFill>
                <a:latin typeface="+mn-lt"/>
                <a:ea typeface="+mn-ea"/>
                <a:cs typeface="+mn-cs"/>
              </a:defRPr>
            </a:lvl4pPr>
            <a:lvl5pPr marL="1825220" algn="l" defTabSz="912607" rtl="0" eaLnBrk="1" latinLnBrk="0" hangingPunct="1">
              <a:defRPr sz="1800" kern="1200">
                <a:solidFill>
                  <a:schemeClr val="tx1"/>
                </a:solidFill>
                <a:latin typeface="+mn-lt"/>
                <a:ea typeface="+mn-ea"/>
                <a:cs typeface="+mn-cs"/>
              </a:defRPr>
            </a:lvl5pPr>
            <a:lvl6pPr marL="2281523" algn="l" defTabSz="912607" rtl="0" eaLnBrk="1" latinLnBrk="0" hangingPunct="1">
              <a:defRPr sz="1800" kern="1200">
                <a:solidFill>
                  <a:schemeClr val="tx1"/>
                </a:solidFill>
                <a:latin typeface="+mn-lt"/>
                <a:ea typeface="+mn-ea"/>
                <a:cs typeface="+mn-cs"/>
              </a:defRPr>
            </a:lvl6pPr>
            <a:lvl7pPr marL="2737829" algn="l" defTabSz="912607" rtl="0" eaLnBrk="1" latinLnBrk="0" hangingPunct="1">
              <a:defRPr sz="1800" kern="1200">
                <a:solidFill>
                  <a:schemeClr val="tx1"/>
                </a:solidFill>
                <a:latin typeface="+mn-lt"/>
                <a:ea typeface="+mn-ea"/>
                <a:cs typeface="+mn-cs"/>
              </a:defRPr>
            </a:lvl7pPr>
            <a:lvl8pPr marL="3194135" algn="l" defTabSz="912607" rtl="0" eaLnBrk="1" latinLnBrk="0" hangingPunct="1">
              <a:defRPr sz="1800" kern="1200">
                <a:solidFill>
                  <a:schemeClr val="tx1"/>
                </a:solidFill>
                <a:latin typeface="+mn-lt"/>
                <a:ea typeface="+mn-ea"/>
                <a:cs typeface="+mn-cs"/>
              </a:defRPr>
            </a:lvl8pPr>
            <a:lvl9pPr marL="3650438" algn="l" defTabSz="912607" rtl="0" eaLnBrk="1" latinLnBrk="0" hangingPunct="1">
              <a:defRPr sz="1800" kern="1200">
                <a:solidFill>
                  <a:schemeClr val="tx1"/>
                </a:solidFill>
                <a:latin typeface="+mn-lt"/>
                <a:ea typeface="+mn-ea"/>
                <a:cs typeface="+mn-cs"/>
              </a:defRPr>
            </a:lvl9pPr>
          </a:lstStyle>
          <a:p>
            <a:r>
              <a:rPr lang="en-US" altLang="zh-CN" dirty="0" smtClean="0">
                <a:latin typeface="Arial" panose="020B0604020202020204" pitchFamily="34" charset="0"/>
                <a:ea typeface="微软雅黑" panose="020B0503020204020204" pitchFamily="34" charset="-122"/>
                <a:cs typeface="+mn-ea"/>
                <a:sym typeface="Arial" panose="020B0604020202020204" pitchFamily="34" charset="0"/>
              </a:rPr>
              <a:t>Computer vision scenario</a:t>
            </a:r>
          </a:p>
        </p:txBody>
      </p:sp>
      <p:sp>
        <p:nvSpPr>
          <p:cNvPr id="5" name="矩形 4"/>
          <p:cNvSpPr/>
          <p:nvPr/>
        </p:nvSpPr>
        <p:spPr>
          <a:xfrm>
            <a:off x="5688098" y="1085415"/>
            <a:ext cx="4689141" cy="369289"/>
          </a:xfrm>
          <a:prstGeom prst="rect">
            <a:avLst/>
          </a:prstGeom>
        </p:spPr>
        <p:txBody>
          <a:bodyPr wrap="square" lIns="91395" tIns="45699" rIns="91395" bIns="45699">
            <a:spAutoFit/>
          </a:bodyPr>
          <a:lstStyle>
            <a:defPPr>
              <a:defRPr lang="zh-CN"/>
            </a:defPPr>
            <a:lvl1pPr marL="0" algn="l" defTabSz="912607" rtl="0" eaLnBrk="1" latinLnBrk="0" hangingPunct="1">
              <a:defRPr sz="1800" kern="1200">
                <a:solidFill>
                  <a:schemeClr val="tx1"/>
                </a:solidFill>
                <a:latin typeface="+mn-lt"/>
                <a:ea typeface="+mn-ea"/>
                <a:cs typeface="+mn-cs"/>
              </a:defRPr>
            </a:lvl1pPr>
            <a:lvl2pPr marL="456304" algn="l" defTabSz="912607" rtl="0" eaLnBrk="1" latinLnBrk="0" hangingPunct="1">
              <a:defRPr sz="1800" kern="1200">
                <a:solidFill>
                  <a:schemeClr val="tx1"/>
                </a:solidFill>
                <a:latin typeface="+mn-lt"/>
                <a:ea typeface="+mn-ea"/>
                <a:cs typeface="+mn-cs"/>
              </a:defRPr>
            </a:lvl2pPr>
            <a:lvl3pPr marL="912607" algn="l" defTabSz="912607" rtl="0" eaLnBrk="1" latinLnBrk="0" hangingPunct="1">
              <a:defRPr sz="1800" kern="1200">
                <a:solidFill>
                  <a:schemeClr val="tx1"/>
                </a:solidFill>
                <a:latin typeface="+mn-lt"/>
                <a:ea typeface="+mn-ea"/>
                <a:cs typeface="+mn-cs"/>
              </a:defRPr>
            </a:lvl3pPr>
            <a:lvl4pPr marL="1368913" algn="l" defTabSz="912607" rtl="0" eaLnBrk="1" latinLnBrk="0" hangingPunct="1">
              <a:defRPr sz="1800" kern="1200">
                <a:solidFill>
                  <a:schemeClr val="tx1"/>
                </a:solidFill>
                <a:latin typeface="+mn-lt"/>
                <a:ea typeface="+mn-ea"/>
                <a:cs typeface="+mn-cs"/>
              </a:defRPr>
            </a:lvl4pPr>
            <a:lvl5pPr marL="1825220" algn="l" defTabSz="912607" rtl="0" eaLnBrk="1" latinLnBrk="0" hangingPunct="1">
              <a:defRPr sz="1800" kern="1200">
                <a:solidFill>
                  <a:schemeClr val="tx1"/>
                </a:solidFill>
                <a:latin typeface="+mn-lt"/>
                <a:ea typeface="+mn-ea"/>
                <a:cs typeface="+mn-cs"/>
              </a:defRPr>
            </a:lvl5pPr>
            <a:lvl6pPr marL="2281523" algn="l" defTabSz="912607" rtl="0" eaLnBrk="1" latinLnBrk="0" hangingPunct="1">
              <a:defRPr sz="1800" kern="1200">
                <a:solidFill>
                  <a:schemeClr val="tx1"/>
                </a:solidFill>
                <a:latin typeface="+mn-lt"/>
                <a:ea typeface="+mn-ea"/>
                <a:cs typeface="+mn-cs"/>
              </a:defRPr>
            </a:lvl6pPr>
            <a:lvl7pPr marL="2737829" algn="l" defTabSz="912607" rtl="0" eaLnBrk="1" latinLnBrk="0" hangingPunct="1">
              <a:defRPr sz="1800" kern="1200">
                <a:solidFill>
                  <a:schemeClr val="tx1"/>
                </a:solidFill>
                <a:latin typeface="+mn-lt"/>
                <a:ea typeface="+mn-ea"/>
                <a:cs typeface="+mn-cs"/>
              </a:defRPr>
            </a:lvl7pPr>
            <a:lvl8pPr marL="3194135" algn="l" defTabSz="912607" rtl="0" eaLnBrk="1" latinLnBrk="0" hangingPunct="1">
              <a:defRPr sz="1800" kern="1200">
                <a:solidFill>
                  <a:schemeClr val="tx1"/>
                </a:solidFill>
                <a:latin typeface="+mn-lt"/>
                <a:ea typeface="+mn-ea"/>
                <a:cs typeface="+mn-cs"/>
              </a:defRPr>
            </a:lvl8pPr>
            <a:lvl9pPr marL="3650438" algn="l" defTabSz="912607" rtl="0" eaLnBrk="1" latinLnBrk="0" hangingPunct="1">
              <a:defRPr sz="1800" kern="1200">
                <a:solidFill>
                  <a:schemeClr val="tx1"/>
                </a:solidFill>
                <a:latin typeface="+mn-lt"/>
                <a:ea typeface="+mn-ea"/>
                <a:cs typeface="+mn-cs"/>
              </a:defRPr>
            </a:lvl9pPr>
          </a:lstStyle>
          <a:p>
            <a:r>
              <a:rPr lang="en-US" altLang="zh-CN" dirty="0" smtClean="0">
                <a:latin typeface="Arial" panose="020B0604020202020204" pitchFamily="34" charset="0"/>
                <a:ea typeface="微软雅黑" panose="020B0503020204020204" pitchFamily="34" charset="-122"/>
                <a:cs typeface="+mn-ea"/>
                <a:sym typeface="Arial" panose="020B0604020202020204" pitchFamily="34" charset="0"/>
              </a:rPr>
              <a:t>Natural language processing scenario</a:t>
            </a:r>
          </a:p>
        </p:txBody>
      </p:sp>
      <p:grpSp>
        <p:nvGrpSpPr>
          <p:cNvPr id="6" name="组合 5"/>
          <p:cNvGrpSpPr/>
          <p:nvPr/>
        </p:nvGrpSpPr>
        <p:grpSpPr>
          <a:xfrm>
            <a:off x="1339273" y="3241965"/>
            <a:ext cx="3971635" cy="2973726"/>
            <a:chOff x="480963" y="1341562"/>
            <a:chExt cx="6336704" cy="4074252"/>
          </a:xfrm>
        </p:grpSpPr>
        <p:pic>
          <p:nvPicPr>
            <p:cNvPr id="7" name="图片 6"/>
            <p:cNvPicPr>
              <a:picLocks noChangeAspect="1"/>
            </p:cNvPicPr>
            <p:nvPr/>
          </p:nvPicPr>
          <p:blipFill>
            <a:blip r:embed="rId3"/>
            <a:stretch>
              <a:fillRect/>
            </a:stretch>
          </p:blipFill>
          <p:spPr>
            <a:xfrm>
              <a:off x="1633092" y="5157986"/>
              <a:ext cx="432048" cy="172819"/>
            </a:xfrm>
            <a:prstGeom prst="rect">
              <a:avLst/>
            </a:prstGeom>
            <a:ln w="19050">
              <a:noFill/>
            </a:ln>
          </p:spPr>
        </p:pic>
        <p:pic>
          <p:nvPicPr>
            <p:cNvPr id="8" name="图片 7"/>
            <p:cNvPicPr>
              <a:picLocks noChangeAspect="1"/>
            </p:cNvPicPr>
            <p:nvPr/>
          </p:nvPicPr>
          <p:blipFill>
            <a:blip r:embed="rId4"/>
            <a:stretch>
              <a:fillRect/>
            </a:stretch>
          </p:blipFill>
          <p:spPr>
            <a:xfrm>
              <a:off x="480963" y="1341562"/>
              <a:ext cx="6336704" cy="4074252"/>
            </a:xfrm>
            <a:prstGeom prst="rect">
              <a:avLst/>
            </a:prstGeom>
            <a:ln w="19050">
              <a:noFill/>
            </a:ln>
          </p:spPr>
        </p:pic>
        <p:pic>
          <p:nvPicPr>
            <p:cNvPr id="9" name="图片 8"/>
            <p:cNvPicPr>
              <a:picLocks noChangeAspect="1"/>
            </p:cNvPicPr>
            <p:nvPr/>
          </p:nvPicPr>
          <p:blipFill>
            <a:blip r:embed="rId5"/>
            <a:stretch>
              <a:fillRect/>
            </a:stretch>
          </p:blipFill>
          <p:spPr>
            <a:xfrm>
              <a:off x="480964" y="4293891"/>
              <a:ext cx="432048" cy="144016"/>
            </a:xfrm>
            <a:prstGeom prst="rect">
              <a:avLst/>
            </a:prstGeom>
            <a:ln w="19050">
              <a:noFill/>
            </a:ln>
          </p:spPr>
        </p:pic>
        <p:pic>
          <p:nvPicPr>
            <p:cNvPr id="10" name="图片 9"/>
            <p:cNvPicPr>
              <a:picLocks noChangeAspect="1"/>
            </p:cNvPicPr>
            <p:nvPr/>
          </p:nvPicPr>
          <p:blipFill>
            <a:blip r:embed="rId5"/>
            <a:stretch>
              <a:fillRect/>
            </a:stretch>
          </p:blipFill>
          <p:spPr>
            <a:xfrm>
              <a:off x="2353171" y="3841522"/>
              <a:ext cx="324000" cy="108000"/>
            </a:xfrm>
            <a:prstGeom prst="rect">
              <a:avLst/>
            </a:prstGeom>
            <a:ln w="19050">
              <a:noFill/>
            </a:ln>
          </p:spPr>
        </p:pic>
      </p:gr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0636" y="1446078"/>
            <a:ext cx="2045869" cy="2157753"/>
          </a:xfrm>
          <a:prstGeom prst="rect">
            <a:avLst/>
          </a:prstGeom>
        </p:spPr>
      </p:pic>
      <p:pic>
        <p:nvPicPr>
          <p:cNvPr id="12" name="Picture 12" descr="“华为小艺”的图片搜索结果"/>
          <p:cNvPicPr>
            <a:picLocks noChangeAspect="1" noChangeArrowheads="1"/>
          </p:cNvPicPr>
          <p:nvPr/>
        </p:nvPicPr>
        <p:blipFill rotWithShape="1">
          <a:blip r:embed="rId7">
            <a:extLst>
              <a:ext uri="{28A0092B-C50C-407E-A947-70E740481C1C}">
                <a14:useLocalDpi xmlns:a14="http://schemas.microsoft.com/office/drawing/2010/main" val="0"/>
              </a:ext>
            </a:extLst>
          </a:blip>
          <a:srcRect t="21062" b="25891"/>
          <a:stretch/>
        </p:blipFill>
        <p:spPr bwMode="auto">
          <a:xfrm>
            <a:off x="5776949" y="1435455"/>
            <a:ext cx="2424124" cy="2288115"/>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5626" y="3603831"/>
            <a:ext cx="3972803" cy="2647851"/>
          </a:xfrm>
          <a:prstGeom prst="rect">
            <a:avLst/>
          </a:prstGeom>
        </p:spPr>
      </p:pic>
      <p:sp>
        <p:nvSpPr>
          <p:cNvPr id="15" name="矩形 14"/>
          <p:cNvSpPr/>
          <p:nvPr/>
        </p:nvSpPr>
        <p:spPr>
          <a:xfrm>
            <a:off x="8606971" y="3170567"/>
            <a:ext cx="4689141" cy="369289"/>
          </a:xfrm>
          <a:prstGeom prst="rect">
            <a:avLst/>
          </a:prstGeom>
        </p:spPr>
        <p:txBody>
          <a:bodyPr wrap="square" lIns="91395" tIns="45699" rIns="91395" bIns="45699">
            <a:spAutoFit/>
          </a:bodyPr>
          <a:lstStyle>
            <a:defPPr>
              <a:defRPr lang="zh-CN"/>
            </a:defPPr>
            <a:lvl1pPr marL="0" algn="l" defTabSz="912607" rtl="0" eaLnBrk="1" latinLnBrk="0" hangingPunct="1">
              <a:defRPr sz="1800" kern="1200">
                <a:solidFill>
                  <a:schemeClr val="tx1"/>
                </a:solidFill>
                <a:latin typeface="+mn-lt"/>
                <a:ea typeface="+mn-ea"/>
                <a:cs typeface="+mn-cs"/>
              </a:defRPr>
            </a:lvl1pPr>
            <a:lvl2pPr marL="456304" algn="l" defTabSz="912607" rtl="0" eaLnBrk="1" latinLnBrk="0" hangingPunct="1">
              <a:defRPr sz="1800" kern="1200">
                <a:solidFill>
                  <a:schemeClr val="tx1"/>
                </a:solidFill>
                <a:latin typeface="+mn-lt"/>
                <a:ea typeface="+mn-ea"/>
                <a:cs typeface="+mn-cs"/>
              </a:defRPr>
            </a:lvl2pPr>
            <a:lvl3pPr marL="912607" algn="l" defTabSz="912607" rtl="0" eaLnBrk="1" latinLnBrk="0" hangingPunct="1">
              <a:defRPr sz="1800" kern="1200">
                <a:solidFill>
                  <a:schemeClr val="tx1"/>
                </a:solidFill>
                <a:latin typeface="+mn-lt"/>
                <a:ea typeface="+mn-ea"/>
                <a:cs typeface="+mn-cs"/>
              </a:defRPr>
            </a:lvl3pPr>
            <a:lvl4pPr marL="1368913" algn="l" defTabSz="912607" rtl="0" eaLnBrk="1" latinLnBrk="0" hangingPunct="1">
              <a:defRPr sz="1800" kern="1200">
                <a:solidFill>
                  <a:schemeClr val="tx1"/>
                </a:solidFill>
                <a:latin typeface="+mn-lt"/>
                <a:ea typeface="+mn-ea"/>
                <a:cs typeface="+mn-cs"/>
              </a:defRPr>
            </a:lvl4pPr>
            <a:lvl5pPr marL="1825220" algn="l" defTabSz="912607" rtl="0" eaLnBrk="1" latinLnBrk="0" hangingPunct="1">
              <a:defRPr sz="1800" kern="1200">
                <a:solidFill>
                  <a:schemeClr val="tx1"/>
                </a:solidFill>
                <a:latin typeface="+mn-lt"/>
                <a:ea typeface="+mn-ea"/>
                <a:cs typeface="+mn-cs"/>
              </a:defRPr>
            </a:lvl5pPr>
            <a:lvl6pPr marL="2281523" algn="l" defTabSz="912607" rtl="0" eaLnBrk="1" latinLnBrk="0" hangingPunct="1">
              <a:defRPr sz="1800" kern="1200">
                <a:solidFill>
                  <a:schemeClr val="tx1"/>
                </a:solidFill>
                <a:latin typeface="+mn-lt"/>
                <a:ea typeface="+mn-ea"/>
                <a:cs typeface="+mn-cs"/>
              </a:defRPr>
            </a:lvl6pPr>
            <a:lvl7pPr marL="2737829" algn="l" defTabSz="912607" rtl="0" eaLnBrk="1" latinLnBrk="0" hangingPunct="1">
              <a:defRPr sz="1800" kern="1200">
                <a:solidFill>
                  <a:schemeClr val="tx1"/>
                </a:solidFill>
                <a:latin typeface="+mn-lt"/>
                <a:ea typeface="+mn-ea"/>
                <a:cs typeface="+mn-cs"/>
              </a:defRPr>
            </a:lvl7pPr>
            <a:lvl8pPr marL="3194135" algn="l" defTabSz="912607" rtl="0" eaLnBrk="1" latinLnBrk="0" hangingPunct="1">
              <a:defRPr sz="1800" kern="1200">
                <a:solidFill>
                  <a:schemeClr val="tx1"/>
                </a:solidFill>
                <a:latin typeface="+mn-lt"/>
                <a:ea typeface="+mn-ea"/>
                <a:cs typeface="+mn-cs"/>
              </a:defRPr>
            </a:lvl8pPr>
            <a:lvl9pPr marL="3650438" algn="l" defTabSz="912607" rtl="0" eaLnBrk="1" latinLnBrk="0" hangingPunct="1">
              <a:defRPr sz="1800" kern="1200">
                <a:solidFill>
                  <a:schemeClr val="tx1"/>
                </a:solidFill>
                <a:latin typeface="+mn-lt"/>
                <a:ea typeface="+mn-ea"/>
                <a:cs typeface="+mn-cs"/>
              </a:defRPr>
            </a:lvl9pPr>
          </a:lstStyle>
          <a:p>
            <a:r>
              <a:rPr lang="en-US" altLang="zh-CN" dirty="0" smtClean="0">
                <a:latin typeface="Arial" panose="020B0604020202020204" pitchFamily="34" charset="0"/>
                <a:ea typeface="微软雅黑" panose="020B0503020204020204" pitchFamily="34" charset="-122"/>
                <a:cs typeface="+mn-ea"/>
                <a:sym typeface="Arial" panose="020B0604020202020204" pitchFamily="34" charset="0"/>
              </a:rPr>
              <a:t>Strategy board </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game</a:t>
            </a:r>
            <a:endParaRPr lang="en-US" altLang="zh-CN"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0049889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1"/>
          <p:cNvSpPr>
            <a:spLocks noGrp="1"/>
          </p:cNvSpPr>
          <p:nvPr>
            <p:ph type="subTitle" idx="1"/>
          </p:nvPr>
        </p:nvSpPr>
        <p:spPr>
          <a:xfrm>
            <a:off x="729175" y="456134"/>
            <a:ext cx="10740640" cy="993400"/>
          </a:xfrm>
        </p:spPr>
        <p:txBody>
          <a:bodyPr/>
          <a:lstStyle/>
          <a:p>
            <a:r>
              <a:rPr lang="en-US" altLang="zh-CN" dirty="0"/>
              <a:t>Criteria of “good” counterfactual instance</a:t>
            </a:r>
          </a:p>
        </p:txBody>
      </p:sp>
      <p:sp>
        <p:nvSpPr>
          <p:cNvPr id="5" name="内容占位符 2"/>
          <p:cNvSpPr>
            <a:spLocks noGrp="1"/>
          </p:cNvSpPr>
          <p:nvPr>
            <p:ph idx="12"/>
          </p:nvPr>
        </p:nvSpPr>
        <p:spPr>
          <a:xfrm>
            <a:off x="5609870" y="1289876"/>
            <a:ext cx="6427236" cy="3794256"/>
          </a:xfrm>
        </p:spPr>
        <p:txBody>
          <a:bodyPr/>
          <a:lstStyle/>
          <a:p>
            <a:r>
              <a:rPr lang="en-US" altLang="zh-CN" dirty="0" smtClean="0"/>
              <a:t>Desired prediction</a:t>
            </a:r>
            <a:r>
              <a:rPr lang="en-US" altLang="zh-CN" dirty="0"/>
              <a:t>:</a:t>
            </a:r>
            <a:r>
              <a:rPr lang="en-US" altLang="zh-CN" dirty="0" smtClean="0"/>
              <a:t> </a:t>
            </a:r>
          </a:p>
          <a:p>
            <a:pPr lvl="1"/>
            <a:r>
              <a:rPr lang="en-US" altLang="zh-CN" dirty="0" smtClean="0"/>
              <a:t>a counterfactual instance should produce the closest prediction to the desired output</a:t>
            </a:r>
          </a:p>
          <a:p>
            <a:pPr lvl="1"/>
            <a:endParaRPr lang="en-US" altLang="zh-CN" dirty="0" smtClean="0"/>
          </a:p>
          <a:p>
            <a:r>
              <a:rPr lang="en-US" altLang="zh-CN" dirty="0" smtClean="0"/>
              <a:t>Few feature changes </a:t>
            </a:r>
            <a:r>
              <a:rPr lang="en-US" altLang="zh-CN" dirty="0"/>
              <a:t>as </a:t>
            </a:r>
            <a:r>
              <a:rPr lang="en-US" altLang="zh-CN" dirty="0" smtClean="0"/>
              <a:t>possible: </a:t>
            </a:r>
          </a:p>
          <a:p>
            <a:pPr lvl="1"/>
            <a:r>
              <a:rPr lang="en-US" altLang="zh-CN" dirty="0" smtClean="0"/>
              <a:t>a counterfactual should be as similar as possible to the instance regarding feature values</a:t>
            </a:r>
          </a:p>
          <a:p>
            <a:pPr lvl="1"/>
            <a:endParaRPr lang="en-US" altLang="zh-CN" sz="1499" dirty="0">
              <a:cs typeface="Arial" panose="020B0604020202020204" pitchFamily="34" charset="0"/>
            </a:endParaRPr>
          </a:p>
          <a:p>
            <a:r>
              <a:rPr lang="en-US" altLang="zh-CN" dirty="0" smtClean="0"/>
              <a:t>Reasonable value: </a:t>
            </a:r>
          </a:p>
          <a:p>
            <a:pPr lvl="1"/>
            <a:r>
              <a:rPr lang="en-US" altLang="zh-CN" dirty="0" smtClean="0"/>
              <a:t>a </a:t>
            </a:r>
            <a:r>
              <a:rPr lang="en-US" altLang="zh-CN" dirty="0"/>
              <a:t>counterfactual instance should have feature values that are </a:t>
            </a:r>
            <a:r>
              <a:rPr lang="en-US" altLang="zh-CN" dirty="0" smtClean="0"/>
              <a:t>likely</a:t>
            </a:r>
          </a:p>
          <a:p>
            <a:pPr lvl="1"/>
            <a:endParaRPr lang="en-US" altLang="zh-CN" dirty="0"/>
          </a:p>
        </p:txBody>
      </p:sp>
      <p:pic>
        <p:nvPicPr>
          <p:cNvPr id="14" name="Picture 2" descr="James D. McCaffrey | Software Research, Development, Testing, and Education  | Pag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47" y="1289876"/>
            <a:ext cx="4713538" cy="360143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729175" y="5071958"/>
            <a:ext cx="4735784" cy="738664"/>
          </a:xfrm>
          <a:prstGeom prst="rect">
            <a:avLst/>
          </a:prstGeom>
        </p:spPr>
        <p:txBody>
          <a:bodyPr wrap="none">
            <a:spAutoFit/>
          </a:bodyPr>
          <a:lstStyle/>
          <a:p>
            <a:r>
              <a:rPr lang="en-US" altLang="zh-CN" sz="1400" dirty="0"/>
              <a:t>The image </a:t>
            </a:r>
            <a:r>
              <a:rPr lang="en-US" altLang="zh-CN" sz="1400" dirty="0" smtClean="0"/>
              <a:t>illustrates three </a:t>
            </a:r>
            <a:r>
              <a:rPr lang="en-US" altLang="zh-CN" sz="1400" dirty="0"/>
              <a:t>counterfactuals for a loan scenario.</a:t>
            </a:r>
          </a:p>
          <a:p>
            <a:r>
              <a:rPr lang="en-US" altLang="zh-CN" sz="1400" dirty="0" smtClean="0"/>
              <a:t>Red dot: original data instance (rejected)</a:t>
            </a:r>
          </a:p>
          <a:p>
            <a:r>
              <a:rPr lang="en-US" altLang="zh-CN" sz="1400" dirty="0" smtClean="0"/>
              <a:t>Green dot: counterfactual instances (accepted)</a:t>
            </a:r>
            <a:endParaRPr lang="zh-CN" altLang="en-US" sz="1400" dirty="0"/>
          </a:p>
        </p:txBody>
      </p:sp>
      <p:sp>
        <p:nvSpPr>
          <p:cNvPr id="16" name="矩形 15"/>
          <p:cNvSpPr/>
          <p:nvPr/>
        </p:nvSpPr>
        <p:spPr>
          <a:xfrm>
            <a:off x="772575" y="5848890"/>
            <a:ext cx="4670138" cy="400110"/>
          </a:xfrm>
          <a:prstGeom prst="rect">
            <a:avLst/>
          </a:prstGeom>
          <a:solidFill>
            <a:schemeClr val="bg1">
              <a:lumMod val="20000"/>
              <a:lumOff val="80000"/>
            </a:schemeClr>
          </a:solidFill>
        </p:spPr>
        <p:txBody>
          <a:bodyPr wrap="square">
            <a:spAutoFit/>
          </a:bodyPr>
          <a:lstStyle/>
          <a:p>
            <a:r>
              <a:rPr lang="en-US" altLang="zh-CN" sz="1000" dirty="0" smtClean="0">
                <a:solidFill>
                  <a:schemeClr val="bg1"/>
                </a:solidFill>
                <a:latin typeface="Arial" panose="020B0604020202020204" pitchFamily="34" charset="0"/>
                <a:cs typeface="Arial" panose="020B0604020202020204" pitchFamily="34" charset="0"/>
              </a:rPr>
              <a:t>Source</a:t>
            </a:r>
            <a:r>
              <a:rPr lang="zh-CN" altLang="en-US" sz="1000" dirty="0" smtClean="0">
                <a:solidFill>
                  <a:schemeClr val="bg1"/>
                </a:solidFill>
                <a:latin typeface="Arial" panose="020B0604020202020204" pitchFamily="34" charset="0"/>
                <a:cs typeface="Arial" panose="020B0604020202020204" pitchFamily="34" charset="0"/>
              </a:rPr>
              <a:t>：</a:t>
            </a:r>
            <a:r>
              <a:rPr lang="en-US" altLang="zh-CN" sz="1000" dirty="0" smtClean="0">
                <a:solidFill>
                  <a:schemeClr val="bg1"/>
                </a:solidFill>
                <a:latin typeface="Arial" panose="020B0604020202020204" pitchFamily="34" charset="0"/>
                <a:cs typeface="Arial" panose="020B0604020202020204" pitchFamily="34" charset="0"/>
              </a:rPr>
              <a:t>https</a:t>
            </a:r>
            <a:r>
              <a:rPr lang="en-US" altLang="zh-CN" sz="1000" dirty="0">
                <a:solidFill>
                  <a:schemeClr val="bg1"/>
                </a:solidFill>
                <a:latin typeface="Arial" panose="020B0604020202020204" pitchFamily="34" charset="0"/>
                <a:cs typeface="Arial" panose="020B0604020202020204" pitchFamily="34" charset="0"/>
              </a:rPr>
              <a:t>://jamesmccaffrey.wordpress.com/2020/03/23/researchers-release-open-source-counterfactual-machine-learning-library/</a:t>
            </a:r>
            <a:endParaRPr lang="en-US" altLang="zh-CN" sz="1000" i="0"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23035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1"/>
          <p:cNvSpPr>
            <a:spLocks noGrp="1"/>
          </p:cNvSpPr>
          <p:nvPr>
            <p:ph type="subTitle" idx="1"/>
          </p:nvPr>
        </p:nvSpPr>
        <p:spPr>
          <a:xfrm>
            <a:off x="729175" y="456134"/>
            <a:ext cx="10740640" cy="993400"/>
          </a:xfrm>
        </p:spPr>
        <p:txBody>
          <a:bodyPr/>
          <a:lstStyle/>
          <a:p>
            <a:r>
              <a:rPr lang="en-US" altLang="zh-CN" dirty="0"/>
              <a:t>Generating Counterfactual Explanations</a:t>
            </a:r>
          </a:p>
        </p:txBody>
      </p:sp>
      <p:sp>
        <p:nvSpPr>
          <p:cNvPr id="11" name="文本框 10"/>
          <p:cNvSpPr txBox="1"/>
          <p:nvPr/>
        </p:nvSpPr>
        <p:spPr>
          <a:xfrm>
            <a:off x="729176" y="828294"/>
            <a:ext cx="11236890" cy="7201972"/>
          </a:xfrm>
          <a:prstGeom prst="rect">
            <a:avLst/>
          </a:prstGeom>
          <a:noFill/>
        </p:spPr>
        <p:txBody>
          <a:bodyPr wrap="square" lIns="0" tIns="0" rIns="0" bIns="0" rtlCol="0">
            <a:spAutoFit/>
          </a:bodyPr>
          <a:lstStyle/>
          <a:p>
            <a:pPr algn="l"/>
            <a:endParaRPr kumimoji="1" lang="en-US" altLang="zh-CN" dirty="0" smtClean="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en-US" altLang="zh-CN" dirty="0" smtClean="0">
                <a:solidFill>
                  <a:srgbClr val="000000"/>
                </a:solidFill>
                <a:latin typeface="Microsoft YaHei" panose="020B0503020204020204" pitchFamily="34" charset="-122"/>
                <a:ea typeface="Microsoft YaHei" panose="020B0503020204020204" pitchFamily="34" charset="-122"/>
              </a:rPr>
              <a:t>Problem Definition (Method by </a:t>
            </a:r>
            <a:r>
              <a:rPr kumimoji="1" lang="en-US" altLang="zh-CN" dirty="0" err="1" smtClean="0">
                <a:solidFill>
                  <a:srgbClr val="000000"/>
                </a:solidFill>
                <a:latin typeface="Microsoft YaHei" panose="020B0503020204020204" pitchFamily="34" charset="-122"/>
                <a:ea typeface="Microsoft YaHei" panose="020B0503020204020204" pitchFamily="34" charset="-122"/>
              </a:rPr>
              <a:t>Wachter</a:t>
            </a:r>
            <a:r>
              <a:rPr kumimoji="1" lang="en-US" altLang="zh-CN" dirty="0" smtClean="0">
                <a:solidFill>
                  <a:srgbClr val="000000"/>
                </a:solidFill>
                <a:latin typeface="Microsoft YaHei" panose="020B0503020204020204" pitchFamily="34" charset="-122"/>
                <a:ea typeface="Microsoft YaHei" panose="020B0503020204020204" pitchFamily="34" charset="-122"/>
              </a:rPr>
              <a:t> et al.)</a:t>
            </a:r>
          </a:p>
          <a:p>
            <a:endParaRPr kumimoji="1" lang="en-US" altLang="zh-CN" dirty="0" smtClean="0">
              <a:solidFill>
                <a:srgbClr val="000000"/>
              </a:solidFill>
              <a:latin typeface="Microsoft YaHei" panose="020B0503020204020204" pitchFamily="34" charset="-122"/>
              <a:ea typeface="Microsoft YaHei" panose="020B0503020204020204" pitchFamily="34" charset="-122"/>
            </a:endParaRPr>
          </a:p>
          <a:p>
            <a:r>
              <a:rPr lang="en-US" altLang="zh-CN" dirty="0"/>
              <a:t>Counterfactual can be generated by calculating the smallest possible change (∆X) that can be made to the input X, such that the outcome flips from y to y </a:t>
            </a:r>
            <a:r>
              <a:rPr lang="en-US" altLang="zh-CN" dirty="0" smtClean="0"/>
              <a:t>′. </a:t>
            </a:r>
            <a:r>
              <a:rPr lang="en-US" altLang="zh-CN" dirty="0"/>
              <a:t>It generate counterfactuals by </a:t>
            </a:r>
            <a:r>
              <a:rPr lang="en-US" altLang="zh-CN" dirty="0" smtClean="0"/>
              <a:t>minimizing the following loss function</a:t>
            </a:r>
            <a:r>
              <a:rPr lang="zh-CN" altLang="en-US" dirty="0" smtClean="0"/>
              <a:t>：</a:t>
            </a:r>
            <a:endParaRPr lang="en-US" altLang="zh-CN" dirty="0" smtClean="0"/>
          </a:p>
          <a:p>
            <a:pPr algn="l"/>
            <a:endParaRPr lang="en-US" altLang="zh-CN" dirty="0"/>
          </a:p>
          <a:p>
            <a:pPr algn="l"/>
            <a:endParaRPr lang="en-US" altLang="zh-CN" dirty="0" smtClean="0"/>
          </a:p>
          <a:p>
            <a:pPr algn="l"/>
            <a:endParaRPr lang="en-US" altLang="zh-CN" dirty="0" smtClean="0"/>
          </a:p>
          <a:p>
            <a:r>
              <a:rPr lang="en-US" altLang="zh-CN" dirty="0"/>
              <a:t>where </a:t>
            </a:r>
            <a:r>
              <a:rPr lang="en-US" altLang="zh-CN" dirty="0" smtClean="0"/>
              <a:t>y’ </a:t>
            </a:r>
            <a:r>
              <a:rPr lang="en-US" altLang="zh-CN" dirty="0"/>
              <a:t>is the label for data point </a:t>
            </a:r>
            <a:r>
              <a:rPr lang="en-US" altLang="zh-CN" dirty="0" smtClean="0"/>
              <a:t>x’. </a:t>
            </a:r>
            <a:r>
              <a:rPr lang="en-US" altLang="zh-CN" dirty="0"/>
              <a:t>The first term is the quadratic distance between the model prediction for the counterfactual x' and the desired outcome y', which the user must define in advance. </a:t>
            </a:r>
            <a:r>
              <a:rPr lang="en-US" altLang="zh-CN" dirty="0" smtClean="0"/>
              <a:t> d(x</a:t>
            </a:r>
            <a:r>
              <a:rPr lang="en-US" altLang="zh-CN" dirty="0"/>
              <a:t>; </a:t>
            </a:r>
            <a:r>
              <a:rPr lang="en-US" altLang="zh-CN" dirty="0" smtClean="0"/>
              <a:t>x’) </a:t>
            </a:r>
            <a:r>
              <a:rPr lang="en-US" altLang="zh-CN" dirty="0"/>
              <a:t>is a </a:t>
            </a:r>
            <a:r>
              <a:rPr lang="en-US" altLang="zh-CN" dirty="0" smtClean="0"/>
              <a:t>metric measuring </a:t>
            </a:r>
            <a:r>
              <a:rPr lang="en-US" altLang="zh-CN" dirty="0"/>
              <a:t>the distance between the counterfactual </a:t>
            </a:r>
            <a:r>
              <a:rPr lang="en-US" altLang="zh-CN" dirty="0" smtClean="0"/>
              <a:t>x’ and the </a:t>
            </a:r>
            <a:r>
              <a:rPr lang="en-US" altLang="zh-CN" dirty="0"/>
              <a:t>original data point x.  </a:t>
            </a:r>
            <a:r>
              <a:rPr lang="en-US" altLang="zh-CN" dirty="0" smtClean="0"/>
              <a:t>λ here </a:t>
            </a:r>
            <a:r>
              <a:rPr lang="en-US" altLang="zh-CN" dirty="0"/>
              <a:t>is to balance the </a:t>
            </a:r>
            <a:r>
              <a:rPr lang="en-US" altLang="zh-CN" dirty="0" smtClean="0"/>
              <a:t>distance  in </a:t>
            </a:r>
            <a:r>
              <a:rPr lang="en-US" altLang="zh-CN" dirty="0"/>
              <a:t>prediction against </a:t>
            </a:r>
            <a:r>
              <a:rPr lang="en-US" altLang="zh-CN" dirty="0" smtClean="0"/>
              <a:t>the distance </a:t>
            </a:r>
            <a:r>
              <a:rPr lang="en-US" altLang="zh-CN" dirty="0"/>
              <a:t>in feature </a:t>
            </a:r>
            <a:r>
              <a:rPr lang="en-US" altLang="zh-CN" dirty="0" smtClean="0"/>
              <a:t>values. </a:t>
            </a:r>
            <a:r>
              <a:rPr lang="en-US" altLang="zh-CN" dirty="0"/>
              <a:t>T</a:t>
            </a:r>
            <a:r>
              <a:rPr lang="en-US" altLang="zh-CN" dirty="0" smtClean="0"/>
              <a:t>he </a:t>
            </a:r>
            <a:r>
              <a:rPr lang="en-US" altLang="zh-CN" dirty="0"/>
              <a:t>distance is measured by the Manhattan </a:t>
            </a:r>
            <a:r>
              <a:rPr lang="en-US" altLang="zh-CN" dirty="0" smtClean="0"/>
              <a:t>distance weighted </a:t>
            </a:r>
            <a:r>
              <a:rPr lang="en-US" altLang="zh-CN" dirty="0"/>
              <a:t>by the inverse median absolute deviation (MAD</a:t>
            </a:r>
            <a:r>
              <a:rPr lang="en-US" altLang="zh-CN" dirty="0" smtClean="0"/>
              <a:t>):</a:t>
            </a:r>
          </a:p>
          <a:p>
            <a:endParaRPr lang="en-US" altLang="zh-CN" dirty="0"/>
          </a:p>
          <a:p>
            <a:endParaRPr lang="en-US" altLang="zh-CN" dirty="0" smtClean="0"/>
          </a:p>
          <a:p>
            <a:endParaRPr lang="en-US" altLang="zh-CN" dirty="0"/>
          </a:p>
          <a:p>
            <a:r>
              <a:rPr lang="en-US" altLang="zh-CN" dirty="0"/>
              <a:t>where F is the feature set, and MAD for feature k can </a:t>
            </a:r>
            <a:r>
              <a:rPr lang="en-US" altLang="zh-CN" dirty="0" smtClean="0"/>
              <a:t>be computed </a:t>
            </a:r>
            <a:r>
              <a:rPr lang="en-US" altLang="zh-CN" dirty="0"/>
              <a:t>by:</a:t>
            </a:r>
          </a:p>
          <a:p>
            <a:pPr algn="l"/>
            <a:endParaRPr kumimoji="1" lang="en-US" altLang="zh-CN" dirty="0">
              <a:solidFill>
                <a:srgbClr val="000000"/>
              </a:solidFill>
              <a:latin typeface="Microsoft YaHei" panose="020B0503020204020204" pitchFamily="34" charset="-122"/>
              <a:ea typeface="Microsoft YaHei" panose="020B0503020204020204" pitchFamily="34" charset="-122"/>
            </a:endParaRPr>
          </a:p>
          <a:p>
            <a:pPr algn="l"/>
            <a:endParaRPr kumimoji="1" lang="en-US" altLang="zh-CN" dirty="0" smtClean="0">
              <a:solidFill>
                <a:srgbClr val="000000"/>
              </a:solidFill>
              <a:latin typeface="Microsoft YaHei" panose="020B0503020204020204" pitchFamily="34" charset="-122"/>
              <a:ea typeface="Microsoft YaHei" panose="020B0503020204020204" pitchFamily="34" charset="-122"/>
            </a:endParaRPr>
          </a:p>
          <a:p>
            <a:pPr algn="l"/>
            <a:endParaRPr kumimoji="1" lang="en-US" altLang="zh-CN" dirty="0">
              <a:solidFill>
                <a:srgbClr val="000000"/>
              </a:solidFill>
              <a:latin typeface="Microsoft YaHei" panose="020B0503020204020204" pitchFamily="34" charset="-122"/>
              <a:ea typeface="Microsoft YaHei" panose="020B0503020204020204" pitchFamily="34" charset="-122"/>
            </a:endParaRPr>
          </a:p>
          <a:p>
            <a:pPr algn="l"/>
            <a:endParaRPr kumimoji="1" lang="en-US" altLang="zh-CN" dirty="0" smtClean="0">
              <a:solidFill>
                <a:srgbClr val="000000"/>
              </a:solidFill>
              <a:latin typeface="Microsoft YaHei" panose="020B0503020204020204" pitchFamily="34" charset="-122"/>
              <a:ea typeface="Microsoft YaHei" panose="020B0503020204020204" pitchFamily="34" charset="-122"/>
            </a:endParaRPr>
          </a:p>
          <a:p>
            <a:pPr algn="l"/>
            <a:endParaRPr kumimoji="1" lang="en-US" altLang="zh-CN" dirty="0">
              <a:solidFill>
                <a:srgbClr val="000000"/>
              </a:solidFill>
              <a:latin typeface="Microsoft YaHei" panose="020B0503020204020204" pitchFamily="34" charset="-122"/>
              <a:ea typeface="Microsoft YaHei" panose="020B0503020204020204" pitchFamily="34" charset="-122"/>
            </a:endParaRPr>
          </a:p>
          <a:p>
            <a:pPr algn="l"/>
            <a:endParaRPr kumimoji="1" lang="en-US" altLang="zh-CN" dirty="0" smtClean="0">
              <a:solidFill>
                <a:srgbClr val="000000"/>
              </a:solidFill>
              <a:latin typeface="Microsoft YaHei" panose="020B0503020204020204" pitchFamily="34" charset="-122"/>
              <a:ea typeface="Microsoft YaHei" panose="020B0503020204020204" pitchFamily="34" charset="-122"/>
            </a:endParaRPr>
          </a:p>
          <a:p>
            <a:endParaRPr lang="zh-CN" altLang="zh-CN" dirty="0"/>
          </a:p>
          <a:p>
            <a:pPr algn="l"/>
            <a:endParaRPr kumimoji="1" lang="en-US" altLang="zh-CN" dirty="0">
              <a:solidFill>
                <a:srgbClr val="000000"/>
              </a:solidFill>
              <a:latin typeface="Microsoft YaHei" panose="020B0503020204020204" pitchFamily="34" charset="-122"/>
              <a:ea typeface="Microsoft YaHei" panose="020B0503020204020204" pitchFamily="34" charset="-122"/>
            </a:endParaRPr>
          </a:p>
          <a:p>
            <a:pPr algn="l"/>
            <a:endParaRPr kumimoji="1" lang="zh-CN" altLang="en-US" dirty="0" smtClean="0">
              <a:solidFill>
                <a:srgbClr val="000000"/>
              </a:solidFill>
              <a:latin typeface="Microsoft YaHei" panose="020B0503020204020204" pitchFamily="34" charset="-122"/>
              <a:ea typeface="Microsoft YaHei" panose="020B0503020204020204" pitchFamily="34" charset="-122"/>
            </a:endParaRPr>
          </a:p>
        </p:txBody>
      </p:sp>
      <p:pic>
        <p:nvPicPr>
          <p:cNvPr id="12" name="图片 11"/>
          <p:cNvPicPr>
            <a:picLocks noChangeAspect="1"/>
          </p:cNvPicPr>
          <p:nvPr/>
        </p:nvPicPr>
        <p:blipFill rotWithShape="1">
          <a:blip r:embed="rId3"/>
          <a:srcRect r="24491" b="60120"/>
          <a:stretch/>
        </p:blipFill>
        <p:spPr>
          <a:xfrm>
            <a:off x="3661582" y="2192716"/>
            <a:ext cx="5247821" cy="619367"/>
          </a:xfrm>
          <a:prstGeom prst="rect">
            <a:avLst/>
          </a:prstGeom>
        </p:spPr>
      </p:pic>
      <p:pic>
        <p:nvPicPr>
          <p:cNvPr id="13" name="图片 12"/>
          <p:cNvPicPr>
            <a:picLocks noChangeAspect="1"/>
          </p:cNvPicPr>
          <p:nvPr/>
        </p:nvPicPr>
        <p:blipFill>
          <a:blip r:embed="rId4"/>
          <a:stretch>
            <a:fillRect/>
          </a:stretch>
        </p:blipFill>
        <p:spPr>
          <a:xfrm>
            <a:off x="4734372" y="4427562"/>
            <a:ext cx="2819400" cy="581025"/>
          </a:xfrm>
          <a:prstGeom prst="rect">
            <a:avLst/>
          </a:prstGeom>
        </p:spPr>
      </p:pic>
      <p:pic>
        <p:nvPicPr>
          <p:cNvPr id="14" name="图片 13"/>
          <p:cNvPicPr>
            <a:picLocks noChangeAspect="1"/>
          </p:cNvPicPr>
          <p:nvPr/>
        </p:nvPicPr>
        <p:blipFill>
          <a:blip r:embed="rId5"/>
          <a:stretch>
            <a:fillRect/>
          </a:stretch>
        </p:blipFill>
        <p:spPr>
          <a:xfrm>
            <a:off x="4084957" y="5676244"/>
            <a:ext cx="4029075" cy="361950"/>
          </a:xfrm>
          <a:prstGeom prst="rect">
            <a:avLst/>
          </a:prstGeom>
        </p:spPr>
      </p:pic>
    </p:spTree>
    <p:extLst>
      <p:ext uri="{BB962C8B-B14F-4D97-AF65-F5344CB8AC3E}">
        <p14:creationId xmlns:p14="http://schemas.microsoft.com/office/powerpoint/2010/main" val="33336343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642037" y="1246058"/>
                <a:ext cx="10827778" cy="3731150"/>
              </a:xfrm>
              <a:prstGeom prst="rect">
                <a:avLst/>
              </a:prstGeom>
            </p:spPr>
            <p:txBody>
              <a:bodyPr wrap="square">
                <a:spAutoFit/>
              </a:bodyPr>
              <a:lstStyle/>
              <a:p>
                <a:pPr marL="285750" indent="-285750">
                  <a:buFont typeface="Arial" panose="020B0604020202020204" pitchFamily="34" charset="0"/>
                  <a:buChar char="•"/>
                </a:pPr>
                <a:r>
                  <a:rPr kumimoji="1" lang="en-US" altLang="zh-CN" dirty="0" smtClean="0">
                    <a:solidFill>
                      <a:srgbClr val="000000"/>
                    </a:solidFill>
                    <a:latin typeface="Microsoft YaHei" panose="020B0503020204020204" pitchFamily="34" charset="-122"/>
                    <a:ea typeface="Microsoft YaHei" panose="020B0503020204020204" pitchFamily="34" charset="-122"/>
                  </a:rPr>
                  <a:t>Optimization problem</a:t>
                </a:r>
              </a:p>
              <a:p>
                <a:pPr marL="285750" indent="-285750">
                  <a:buFont typeface="Arial" panose="020B0604020202020204" pitchFamily="34" charset="0"/>
                  <a:buChar char="•"/>
                </a:pPr>
                <a:endParaRPr kumimoji="1" lang="en-US" altLang="zh-CN" dirty="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kumimoji="1" lang="en-US" altLang="zh-CN" dirty="0" smtClean="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kumimoji="1" lang="en-US" altLang="zh-CN" dirty="0" smtClean="0">
                  <a:solidFill>
                    <a:srgbClr val="0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en-US" altLang="zh-CN" dirty="0" smtClean="0">
                    <a:solidFill>
                      <a:srgbClr val="000000"/>
                    </a:solidFill>
                    <a:latin typeface="Microsoft YaHei" panose="020B0503020204020204" pitchFamily="34" charset="-122"/>
                    <a:ea typeface="Microsoft YaHei" panose="020B0503020204020204" pitchFamily="34" charset="-122"/>
                  </a:rPr>
                  <a:t>Algorithm:</a:t>
                </a:r>
                <a:endParaRPr kumimoji="1" lang="en-US" altLang="zh-CN" dirty="0">
                  <a:solidFill>
                    <a:srgbClr val="000000"/>
                  </a:solidFill>
                  <a:latin typeface="Microsoft YaHei" panose="020B0503020204020204" pitchFamily="34" charset="-122"/>
                  <a:ea typeface="Microsoft YaHei" panose="020B0503020204020204" pitchFamily="34" charset="-122"/>
                </a:endParaRPr>
              </a:p>
              <a:p>
                <a:pPr>
                  <a:buFont typeface="+mj-lt"/>
                  <a:buAutoNum type="arabicPeriod"/>
                </a:pPr>
                <a:r>
                  <a:rPr lang="en-US" altLang="zh-CN" dirty="0" smtClean="0">
                    <a:solidFill>
                      <a:srgbClr val="333333"/>
                    </a:solidFill>
                  </a:rPr>
                  <a:t>Select </a:t>
                </a:r>
                <a:r>
                  <a:rPr lang="en-US" altLang="zh-CN" dirty="0">
                    <a:solidFill>
                      <a:srgbClr val="333333"/>
                    </a:solidFill>
                  </a:rPr>
                  <a:t>an instance x to be explained, the desired outcome y', a tolerance </a:t>
                </a:r>
                <a:r>
                  <a:rPr lang="en-US" altLang="zh-CN" dirty="0" smtClean="0">
                    <a:solidFill>
                      <a:srgbClr val="333333"/>
                    </a:solidFill>
                  </a:rPr>
                  <a:t>ϵ</a:t>
                </a:r>
                <a:r>
                  <a:rPr lang="en-US" altLang="zh-CN" dirty="0">
                    <a:solidFill>
                      <a:srgbClr val="333333"/>
                    </a:solidFill>
                  </a:rPr>
                  <a:t> and a (low) initial value for </a:t>
                </a:r>
                <a:r>
                  <a:rPr lang="en-US" altLang="zh-CN" dirty="0" smtClean="0">
                    <a:solidFill>
                      <a:srgbClr val="333333"/>
                    </a:solidFill>
                  </a:rPr>
                  <a:t>λ.</a:t>
                </a:r>
                <a:endParaRPr lang="en-US" altLang="zh-CN" dirty="0">
                  <a:solidFill>
                    <a:srgbClr val="333333"/>
                  </a:solidFill>
                </a:endParaRPr>
              </a:p>
              <a:p>
                <a:pPr>
                  <a:buFont typeface="+mj-lt"/>
                  <a:buAutoNum type="arabicPeriod"/>
                </a:pPr>
                <a:r>
                  <a:rPr lang="en-US" altLang="zh-CN" dirty="0">
                    <a:solidFill>
                      <a:srgbClr val="333333"/>
                    </a:solidFill>
                  </a:rPr>
                  <a:t>Sample a random instance as initial counterfactual.</a:t>
                </a:r>
              </a:p>
              <a:p>
                <a:pPr>
                  <a:buFont typeface="+mj-lt"/>
                  <a:buAutoNum type="arabicPeriod"/>
                </a:pPr>
                <a:r>
                  <a:rPr lang="en-US" altLang="zh-CN" dirty="0">
                    <a:solidFill>
                      <a:srgbClr val="333333"/>
                    </a:solidFill>
                  </a:rPr>
                  <a:t>Optimize the loss with the initially sampled counterfactual as starting point.</a:t>
                </a:r>
              </a:p>
              <a:p>
                <a:pPr>
                  <a:buFont typeface="+mj-lt"/>
                  <a:buAutoNum type="arabicPeriod"/>
                </a:pPr>
                <a:r>
                  <a:rPr lang="en-US" altLang="zh-CN" dirty="0">
                    <a:solidFill>
                      <a:srgbClr val="333333"/>
                    </a:solidFill>
                  </a:rPr>
                  <a:t>While </a:t>
                </a:r>
                <a14:m>
                  <m:oMath xmlns:m="http://schemas.openxmlformats.org/officeDocument/2006/math">
                    <m:d>
                      <m:dPr>
                        <m:begChr m:val="|"/>
                        <m:endChr m:val="|"/>
                        <m:ctrlPr>
                          <a:rPr lang="en-US" altLang="zh-CN" b="0" i="1" smtClean="0">
                            <a:solidFill>
                              <a:srgbClr val="333333"/>
                            </a:solidFill>
                            <a:latin typeface="Cambria Math" panose="02040503050406030204" pitchFamily="18" charset="0"/>
                          </a:rPr>
                        </m:ctrlPr>
                      </m:dPr>
                      <m:e>
                        <m:acc>
                          <m:accPr>
                            <m:chr m:val="̂"/>
                            <m:ctrlPr>
                              <a:rPr lang="en-US" altLang="zh-CN" b="0" i="1" smtClean="0">
                                <a:solidFill>
                                  <a:srgbClr val="333333"/>
                                </a:solidFill>
                                <a:latin typeface="Cambria Math" panose="02040503050406030204" pitchFamily="18" charset="0"/>
                              </a:rPr>
                            </m:ctrlPr>
                          </m:accPr>
                          <m:e>
                            <m:r>
                              <a:rPr lang="en-US" altLang="zh-CN" b="0" i="1" smtClean="0">
                                <a:solidFill>
                                  <a:srgbClr val="333333"/>
                                </a:solidFill>
                                <a:latin typeface="Cambria Math" panose="02040503050406030204" pitchFamily="18" charset="0"/>
                              </a:rPr>
                              <m:t>𝑓</m:t>
                            </m:r>
                          </m:e>
                        </m:acc>
                        <m:d>
                          <m:dPr>
                            <m:ctrlPr>
                              <a:rPr lang="en-US" altLang="zh-CN" b="0" i="1" smtClean="0">
                                <a:solidFill>
                                  <a:srgbClr val="333333"/>
                                </a:solidFill>
                                <a:latin typeface="Cambria Math" panose="02040503050406030204" pitchFamily="18" charset="0"/>
                              </a:rPr>
                            </m:ctrlPr>
                          </m:dPr>
                          <m:e>
                            <m:r>
                              <a:rPr lang="en-US" altLang="zh-CN" b="0" i="1" smtClean="0">
                                <a:solidFill>
                                  <a:srgbClr val="333333"/>
                                </a:solidFill>
                                <a:latin typeface="Cambria Math" panose="02040503050406030204" pitchFamily="18" charset="0"/>
                              </a:rPr>
                              <m:t>𝑥</m:t>
                            </m:r>
                            <m:r>
                              <a:rPr lang="en-US" altLang="zh-CN" b="0" i="1" smtClean="0">
                                <a:solidFill>
                                  <a:srgbClr val="333333"/>
                                </a:solidFill>
                                <a:latin typeface="Cambria Math" panose="02040503050406030204" pitchFamily="18" charset="0"/>
                              </a:rPr>
                              <m:t>′</m:t>
                            </m:r>
                          </m:e>
                        </m:d>
                        <m:r>
                          <a:rPr lang="en-US" altLang="zh-CN" b="0" i="1" smtClean="0">
                            <a:solidFill>
                              <a:srgbClr val="333333"/>
                            </a:solidFill>
                            <a:latin typeface="Cambria Math" panose="02040503050406030204" pitchFamily="18" charset="0"/>
                          </a:rPr>
                          <m:t> −</m:t>
                        </m:r>
                        <m:sSup>
                          <m:sSupPr>
                            <m:ctrlPr>
                              <a:rPr lang="en-US" altLang="zh-CN" b="0" i="1" smtClean="0">
                                <a:solidFill>
                                  <a:srgbClr val="333333"/>
                                </a:solidFill>
                                <a:latin typeface="Cambria Math" panose="02040503050406030204" pitchFamily="18" charset="0"/>
                              </a:rPr>
                            </m:ctrlPr>
                          </m:sSupPr>
                          <m:e>
                            <m:r>
                              <a:rPr lang="en-US" altLang="zh-CN" b="0" i="1" smtClean="0">
                                <a:solidFill>
                                  <a:srgbClr val="333333"/>
                                </a:solidFill>
                                <a:latin typeface="Cambria Math" panose="02040503050406030204" pitchFamily="18" charset="0"/>
                              </a:rPr>
                              <m:t>𝑦</m:t>
                            </m:r>
                          </m:e>
                          <m:sup>
                            <m:r>
                              <a:rPr lang="en-US" altLang="zh-CN" b="0" i="1" smtClean="0">
                                <a:solidFill>
                                  <a:srgbClr val="333333"/>
                                </a:solidFill>
                                <a:latin typeface="Cambria Math" panose="02040503050406030204" pitchFamily="18" charset="0"/>
                              </a:rPr>
                              <m:t>′</m:t>
                            </m:r>
                          </m:sup>
                        </m:sSup>
                      </m:e>
                    </m:d>
                    <m:r>
                      <a:rPr lang="en-US" altLang="zh-CN" b="0" i="1" smtClean="0">
                        <a:solidFill>
                          <a:srgbClr val="333333"/>
                        </a:solidFill>
                        <a:latin typeface="Cambria Math" panose="02040503050406030204" pitchFamily="18" charset="0"/>
                      </a:rPr>
                      <m:t>&gt;</m:t>
                    </m:r>
                    <m:r>
                      <a:rPr lang="en-US" altLang="zh-CN" b="0" i="1" smtClean="0">
                        <a:solidFill>
                          <a:srgbClr val="333333"/>
                        </a:solidFill>
                        <a:latin typeface="Cambria Math" panose="02040503050406030204" pitchFamily="18" charset="0"/>
                      </a:rPr>
                      <m:t>𝜖</m:t>
                    </m:r>
                    <m:r>
                      <a:rPr lang="en-US" altLang="zh-CN" b="0" i="1" smtClean="0">
                        <a:solidFill>
                          <a:srgbClr val="333333"/>
                        </a:solidFill>
                        <a:latin typeface="Cambria Math" panose="02040503050406030204" pitchFamily="18" charset="0"/>
                      </a:rPr>
                      <m:t> </m:t>
                    </m:r>
                  </m:oMath>
                </a14:m>
                <a:r>
                  <a:rPr lang="en-US" altLang="zh-CN" dirty="0" smtClean="0">
                    <a:solidFill>
                      <a:srgbClr val="333333"/>
                    </a:solidFill>
                  </a:rPr>
                  <a:t>:</a:t>
                </a:r>
                <a:endParaRPr lang="en-US" altLang="zh-CN" dirty="0">
                  <a:solidFill>
                    <a:srgbClr val="333333"/>
                  </a:solidFill>
                </a:endParaRPr>
              </a:p>
              <a:p>
                <a:pPr marL="742950" lvl="1" indent="-285750">
                  <a:buFont typeface="+mj-lt"/>
                  <a:buAutoNum type="arabicPeriod"/>
                </a:pPr>
                <a:r>
                  <a:rPr lang="en-US" altLang="zh-CN" dirty="0">
                    <a:solidFill>
                      <a:srgbClr val="333333"/>
                    </a:solidFill>
                  </a:rPr>
                  <a:t>Increase </a:t>
                </a:r>
                <a:r>
                  <a:rPr lang="en-US" altLang="zh-CN" dirty="0" smtClean="0">
                    <a:solidFill>
                      <a:srgbClr val="333333"/>
                    </a:solidFill>
                  </a:rPr>
                  <a:t>λ.</a:t>
                </a:r>
                <a:endParaRPr lang="en-US" altLang="zh-CN" dirty="0">
                  <a:solidFill>
                    <a:srgbClr val="333333"/>
                  </a:solidFill>
                </a:endParaRPr>
              </a:p>
              <a:p>
                <a:pPr marL="742950" lvl="1" indent="-285750">
                  <a:buFont typeface="+mj-lt"/>
                  <a:buAutoNum type="arabicPeriod"/>
                </a:pPr>
                <a:r>
                  <a:rPr lang="en-US" altLang="zh-CN" dirty="0">
                    <a:solidFill>
                      <a:srgbClr val="333333"/>
                    </a:solidFill>
                  </a:rPr>
                  <a:t>Optimize the loss with the current counterfactual as starting point.</a:t>
                </a:r>
              </a:p>
              <a:p>
                <a:pPr marL="742950" lvl="1" indent="-285750">
                  <a:buFont typeface="+mj-lt"/>
                  <a:buAutoNum type="arabicPeriod"/>
                </a:pPr>
                <a:r>
                  <a:rPr lang="en-US" altLang="zh-CN" dirty="0">
                    <a:solidFill>
                      <a:srgbClr val="333333"/>
                    </a:solidFill>
                  </a:rPr>
                  <a:t>Return the counterfactual that minimizes the loss.</a:t>
                </a:r>
              </a:p>
              <a:p>
                <a:pPr>
                  <a:buFont typeface="+mj-lt"/>
                  <a:buAutoNum type="arabicPeriod"/>
                </a:pPr>
                <a:r>
                  <a:rPr lang="en-US" altLang="zh-CN" dirty="0">
                    <a:solidFill>
                      <a:srgbClr val="333333"/>
                    </a:solidFill>
                  </a:rPr>
                  <a:t>Repeat steps 2-4 and return the list of counterfactuals or the one that minimizes the loss.</a:t>
                </a:r>
                <a:endParaRPr lang="en-US" altLang="zh-CN" b="0" i="0" dirty="0">
                  <a:solidFill>
                    <a:srgbClr val="333333"/>
                  </a:solidFill>
                  <a:effectLst/>
                </a:endParaRPr>
              </a:p>
            </p:txBody>
          </p:sp>
        </mc:Choice>
        <mc:Fallback xmlns="">
          <p:sp>
            <p:nvSpPr>
              <p:cNvPr id="3" name="矩形 2"/>
              <p:cNvSpPr>
                <a:spLocks noRot="1" noChangeAspect="1" noMove="1" noResize="1" noEditPoints="1" noAdjustHandles="1" noChangeArrowheads="1" noChangeShapeType="1" noTextEdit="1"/>
              </p:cNvSpPr>
              <p:nvPr/>
            </p:nvSpPr>
            <p:spPr>
              <a:xfrm>
                <a:off x="642037" y="1246058"/>
                <a:ext cx="10827778" cy="3731150"/>
              </a:xfrm>
              <a:prstGeom prst="rect">
                <a:avLst/>
              </a:prstGeom>
              <a:blipFill rotWithShape="0">
                <a:blip r:embed="rId2"/>
                <a:stretch>
                  <a:fillRect l="-450" t="-817" b="-1634"/>
                </a:stretch>
              </a:blipFill>
            </p:spPr>
            <p:txBody>
              <a:bodyPr/>
              <a:lstStyle/>
              <a:p>
                <a:r>
                  <a:rPr lang="zh-CN" altLang="en-US">
                    <a:noFill/>
                  </a:rPr>
                  <a:t> </a:t>
                </a:r>
              </a:p>
            </p:txBody>
          </p:sp>
        </mc:Fallback>
      </mc:AlternateContent>
      <p:sp>
        <p:nvSpPr>
          <p:cNvPr id="4" name="副标题 1"/>
          <p:cNvSpPr>
            <a:spLocks noGrp="1"/>
          </p:cNvSpPr>
          <p:nvPr>
            <p:ph type="subTitle" idx="1"/>
          </p:nvPr>
        </p:nvSpPr>
        <p:spPr>
          <a:xfrm>
            <a:off x="729175" y="456134"/>
            <a:ext cx="10740640" cy="993400"/>
          </a:xfrm>
        </p:spPr>
        <p:txBody>
          <a:bodyPr/>
          <a:lstStyle/>
          <a:p>
            <a:r>
              <a:rPr lang="en-US" altLang="zh-CN" dirty="0"/>
              <a:t>Generating Counterfactual Explanations</a:t>
            </a:r>
          </a:p>
        </p:txBody>
      </p:sp>
      <p:pic>
        <p:nvPicPr>
          <p:cNvPr id="5" name="图片 4"/>
          <p:cNvPicPr>
            <a:picLocks noChangeAspect="1"/>
          </p:cNvPicPr>
          <p:nvPr/>
        </p:nvPicPr>
        <p:blipFill>
          <a:blip r:embed="rId3"/>
          <a:stretch>
            <a:fillRect/>
          </a:stretch>
        </p:blipFill>
        <p:spPr>
          <a:xfrm>
            <a:off x="940593" y="1609045"/>
            <a:ext cx="2985541" cy="630413"/>
          </a:xfrm>
          <a:prstGeom prst="rect">
            <a:avLst/>
          </a:prstGeom>
        </p:spPr>
      </p:pic>
    </p:spTree>
    <p:extLst>
      <p:ext uri="{BB962C8B-B14F-4D97-AF65-F5344CB8AC3E}">
        <p14:creationId xmlns:p14="http://schemas.microsoft.com/office/powerpoint/2010/main" val="8940379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smtClean="0"/>
              <a:t>Counterfactual visual explanations</a:t>
            </a:r>
          </a:p>
          <a:p>
            <a:endParaRPr lang="zh-CN" altLang="en-US" dirty="0"/>
          </a:p>
        </p:txBody>
      </p:sp>
      <mc:AlternateContent xmlns:mc="http://schemas.openxmlformats.org/markup-compatibility/2006" xmlns:a14="http://schemas.microsoft.com/office/drawing/2010/main">
        <mc:Choice Requires="a14">
          <p:sp>
            <p:nvSpPr>
              <p:cNvPr id="30" name="内容占位符 29"/>
              <p:cNvSpPr>
                <a:spLocks noGrp="1"/>
              </p:cNvSpPr>
              <p:nvPr>
                <p:ph idx="12"/>
              </p:nvPr>
            </p:nvSpPr>
            <p:spPr>
              <a:xfrm>
                <a:off x="726021" y="1091961"/>
                <a:ext cx="10733557" cy="4690459"/>
              </a:xfrm>
            </p:spPr>
            <p:txBody>
              <a:bodyPr/>
              <a:lstStyle/>
              <a:p>
                <a:r>
                  <a:rPr lang="en-US" altLang="zh-CN" dirty="0" smtClean="0"/>
                  <a:t>Select features and do replacement between image pairs to generate counterfactual explanations. The result shows </a:t>
                </a:r>
                <a:r>
                  <a:rPr lang="en-US" altLang="zh-CN" dirty="0"/>
                  <a:t>why an image of label </a:t>
                </a:r>
                <a14:m>
                  <m:oMath xmlns:m="http://schemas.openxmlformats.org/officeDocument/2006/math">
                    <m:r>
                      <a:rPr lang="en-US" altLang="zh-CN" i="1">
                        <a:latin typeface="Cambria Math" panose="02040503050406030204" pitchFamily="18" charset="0"/>
                      </a:rPr>
                      <m:t>𝐶</m:t>
                    </m:r>
                  </m:oMath>
                </a14:m>
                <a:r>
                  <a:rPr lang="en-US" altLang="zh-CN" dirty="0"/>
                  <a:t> is not labeled as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𝐶</m:t>
                        </m:r>
                      </m:e>
                      <m:sup>
                        <m:r>
                          <a:rPr lang="en-US" altLang="zh-CN" i="1">
                            <a:latin typeface="Cambria Math" panose="02040503050406030204" pitchFamily="18" charset="0"/>
                          </a:rPr>
                          <m:t>′</m:t>
                        </m:r>
                      </m:sup>
                    </m:sSup>
                  </m:oMath>
                </a14:m>
                <a:r>
                  <a:rPr lang="en-US" altLang="zh-CN" dirty="0" smtClean="0"/>
                  <a:t>.</a:t>
                </a:r>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r>
                  <a:rPr lang="en-US" altLang="zh-CN" dirty="0" smtClean="0"/>
                  <a:t>Utilize </a:t>
                </a:r>
                <a:r>
                  <a:rPr lang="en-US" altLang="zh-CN" dirty="0"/>
                  <a:t>generative </a:t>
                </a:r>
                <a:r>
                  <a:rPr lang="en-US" altLang="zh-CN" dirty="0" smtClean="0"/>
                  <a:t>models (GAN) </a:t>
                </a:r>
                <a:r>
                  <a:rPr lang="en-US" altLang="zh-CN" dirty="0"/>
                  <a:t>to obtain </a:t>
                </a:r>
                <a:r>
                  <a:rPr lang="en-US" altLang="zh-CN" dirty="0" smtClean="0"/>
                  <a:t>counterfactual instances of a given image.</a:t>
                </a:r>
                <a:endParaRPr lang="en-US" altLang="zh-CN" dirty="0"/>
              </a:p>
              <a:p>
                <a:endParaRPr lang="zh-CN" altLang="en-US" dirty="0"/>
              </a:p>
            </p:txBody>
          </p:sp>
        </mc:Choice>
        <mc:Fallback xmlns="">
          <p:sp>
            <p:nvSpPr>
              <p:cNvPr id="30" name="内容占位符 29"/>
              <p:cNvSpPr>
                <a:spLocks noGrp="1" noRot="1" noChangeAspect="1" noMove="1" noResize="1" noEditPoints="1" noAdjustHandles="1" noChangeArrowheads="1" noChangeShapeType="1" noTextEdit="1"/>
              </p:cNvSpPr>
              <p:nvPr>
                <p:ph idx="12"/>
              </p:nvPr>
            </p:nvSpPr>
            <p:spPr>
              <a:xfrm>
                <a:off x="726021" y="1091961"/>
                <a:ext cx="10733557" cy="4690459"/>
              </a:xfrm>
              <a:blipFill rotWithShape="0">
                <a:blip r:embed="rId3"/>
                <a:stretch>
                  <a:fillRect l="-1079" t="-1688"/>
                </a:stretch>
              </a:blipFill>
            </p:spPr>
            <p:txBody>
              <a:bodyPr/>
              <a:lstStyle/>
              <a:p>
                <a:r>
                  <a:rPr lang="zh-CN" altLang="en-US">
                    <a:noFill/>
                  </a:rPr>
                  <a:t> </a:t>
                </a:r>
              </a:p>
            </p:txBody>
          </p:sp>
        </mc:Fallback>
      </mc:AlternateContent>
      <p:sp>
        <p:nvSpPr>
          <p:cNvPr id="10" name="矩形 9"/>
          <p:cNvSpPr/>
          <p:nvPr/>
        </p:nvSpPr>
        <p:spPr>
          <a:xfrm>
            <a:off x="13864358" y="1302564"/>
            <a:ext cx="1477417" cy="1015663"/>
          </a:xfrm>
          <a:prstGeom prst="rect">
            <a:avLst/>
          </a:prstGeom>
        </p:spPr>
        <p:txBody>
          <a:bodyPr wrap="square">
            <a:spAutoFit/>
          </a:bodyPr>
          <a:lstStyle/>
          <a:p>
            <a:pPr lvl="1" defTabSz="914400" fontAlgn="ctr">
              <a:spcBef>
                <a:spcPct val="0"/>
              </a:spcBef>
              <a:spcAft>
                <a:spcPct val="0"/>
              </a:spcAft>
            </a:pPr>
            <a:r>
              <a:rPr lang="zh-CN" altLang="en-US" sz="1200" dirty="0" smtClean="0">
                <a:solidFill>
                  <a:srgbClr val="1D1D1A"/>
                </a:solidFill>
                <a:latin typeface="微软雅黑"/>
                <a:ea typeface="微软雅黑"/>
              </a:rPr>
              <a:t>通过特征移植来解释为何</a:t>
            </a:r>
            <a:r>
              <a:rPr lang="en-US" altLang="zh-CN" sz="1200" dirty="0" smtClean="0">
                <a:solidFill>
                  <a:srgbClr val="1D1D1A"/>
                </a:solidFill>
                <a:latin typeface="微软雅黑"/>
                <a:ea typeface="微软雅黑"/>
              </a:rPr>
              <a:t>A</a:t>
            </a:r>
            <a:r>
              <a:rPr lang="zh-CN" altLang="en-US" sz="1200" dirty="0" smtClean="0">
                <a:solidFill>
                  <a:srgbClr val="1D1D1A"/>
                </a:solidFill>
                <a:latin typeface="微软雅黑"/>
                <a:ea typeface="微软雅黑"/>
              </a:rPr>
              <a:t>图片没有被分成</a:t>
            </a:r>
            <a:r>
              <a:rPr lang="en-US" altLang="zh-CN" sz="1200" dirty="0" smtClean="0">
                <a:solidFill>
                  <a:srgbClr val="1D1D1A"/>
                </a:solidFill>
                <a:latin typeface="微软雅黑"/>
                <a:ea typeface="微软雅黑"/>
              </a:rPr>
              <a:t>B</a:t>
            </a:r>
            <a:r>
              <a:rPr lang="zh-CN" altLang="en-US" sz="1200" dirty="0" smtClean="0">
                <a:solidFill>
                  <a:srgbClr val="1D1D1A"/>
                </a:solidFill>
                <a:latin typeface="微软雅黑"/>
                <a:ea typeface="微软雅黑"/>
              </a:rPr>
              <a:t>图片。</a:t>
            </a:r>
            <a:endParaRPr lang="en-US" altLang="zh-CN" sz="1200" dirty="0">
              <a:solidFill>
                <a:srgbClr val="1D1D1A"/>
              </a:solidFill>
              <a:latin typeface="微软雅黑"/>
              <a:ea typeface="微软雅黑"/>
            </a:endParaRPr>
          </a:p>
        </p:txBody>
      </p:sp>
      <p:sp>
        <p:nvSpPr>
          <p:cNvPr id="13" name="矩形 12"/>
          <p:cNvSpPr/>
          <p:nvPr/>
        </p:nvSpPr>
        <p:spPr>
          <a:xfrm>
            <a:off x="13864358" y="3697724"/>
            <a:ext cx="1667595" cy="646331"/>
          </a:xfrm>
          <a:prstGeom prst="rect">
            <a:avLst/>
          </a:prstGeom>
        </p:spPr>
        <p:txBody>
          <a:bodyPr wrap="square">
            <a:spAutoFit/>
          </a:bodyPr>
          <a:lstStyle/>
          <a:p>
            <a:pPr lvl="1" defTabSz="914400" fontAlgn="ctr">
              <a:spcBef>
                <a:spcPct val="0"/>
              </a:spcBef>
              <a:spcAft>
                <a:spcPct val="0"/>
              </a:spcAft>
            </a:pPr>
            <a:r>
              <a:rPr lang="zh-CN" altLang="en-US" sz="1200" dirty="0" smtClean="0">
                <a:solidFill>
                  <a:srgbClr val="1D1D1A"/>
                </a:solidFill>
                <a:latin typeface="微软雅黑"/>
                <a:ea typeface="微软雅黑"/>
              </a:rPr>
              <a:t>采用属性扰动机制，探索图片决策边界。</a:t>
            </a:r>
            <a:endParaRPr lang="en-US" altLang="zh-CN" sz="1200" dirty="0">
              <a:solidFill>
                <a:srgbClr val="1D1D1A"/>
              </a:solidFill>
              <a:latin typeface="微软雅黑"/>
              <a:ea typeface="微软雅黑"/>
            </a:endParaRPr>
          </a:p>
        </p:txBody>
      </p:sp>
      <p:sp>
        <p:nvSpPr>
          <p:cNvPr id="16" name="矩形 22"/>
          <p:cNvSpPr/>
          <p:nvPr/>
        </p:nvSpPr>
        <p:spPr>
          <a:xfrm>
            <a:off x="-5172252" y="2612003"/>
            <a:ext cx="4883398" cy="400110"/>
          </a:xfrm>
          <a:prstGeom prst="rect">
            <a:avLst/>
          </a:prstGeom>
          <a:solidFill>
            <a:srgbClr val="666666">
              <a:lumMod val="20000"/>
              <a:lumOff val="80000"/>
            </a:srgbClr>
          </a:solidFill>
        </p:spPr>
        <p:txBody>
          <a:bodyPr wrap="square">
            <a:spAutoFit/>
          </a:bodyPr>
          <a:lstStyle/>
          <a:p>
            <a:pPr>
              <a:defRPr/>
            </a:pP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Source</a:t>
            </a:r>
            <a:r>
              <a:rPr lang="zh-CN" altLang="en-US"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a:t>
            </a:r>
            <a:r>
              <a:rPr lang="en-US" altLang="zh-CN" sz="1000" dirty="0">
                <a:solidFill>
                  <a:srgbClr val="000000"/>
                </a:solidFill>
                <a:latin typeface="Arial" panose="020B0604020202020204" pitchFamily="34" charset="0"/>
                <a:ea typeface="微软雅黑" panose="020B0503020204020204" pitchFamily="34" charset="-122"/>
                <a:sym typeface="Arial" panose="020B0604020202020204" pitchFamily="34" charset="0"/>
              </a:rPr>
              <a:t>Ruth M.J. </a:t>
            </a:r>
            <a:r>
              <a:rPr lang="en-US" altLang="zh-CN" sz="1000" dirty="0" smtClean="0">
                <a:solidFill>
                  <a:srgbClr val="000000"/>
                </a:solidFill>
                <a:latin typeface="Arial" panose="020B0604020202020204" pitchFamily="34" charset="0"/>
                <a:ea typeface="微软雅黑" panose="020B0503020204020204" pitchFamily="34" charset="-122"/>
                <a:sym typeface="Arial" panose="020B0604020202020204" pitchFamily="34" charset="0"/>
              </a:rPr>
              <a:t>Byrne. Counterfactuals in Explainable Artificial Intelligence: Evidence from Human Reasoning.  IJCAI, 2019</a:t>
            </a:r>
            <a:endParaRPr lang="zh-CN" altLang="en-US"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7"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4220" y="1239191"/>
            <a:ext cx="1287287" cy="1271901"/>
          </a:xfrm>
          <a:prstGeom prst="rect">
            <a:avLst/>
          </a:prstGeom>
        </p:spPr>
      </p:pic>
      <p:pic>
        <p:nvPicPr>
          <p:cNvPr id="18"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5417" y="1228832"/>
            <a:ext cx="1287287" cy="1271901"/>
          </a:xfrm>
          <a:prstGeom prst="rect">
            <a:avLst/>
          </a:prstGeom>
        </p:spPr>
      </p:pic>
      <p:cxnSp>
        <p:nvCxnSpPr>
          <p:cNvPr id="19" name="Straight Arrow Connector 10"/>
          <p:cNvCxnSpPr>
            <a:stCxn id="17" idx="3"/>
            <a:endCxn id="18" idx="1"/>
          </p:cNvCxnSpPr>
          <p:nvPr/>
        </p:nvCxnSpPr>
        <p:spPr>
          <a:xfrm flipV="1">
            <a:off x="-3236933" y="1864783"/>
            <a:ext cx="681516" cy="10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6"/>
          <a:stretch>
            <a:fillRect/>
          </a:stretch>
        </p:blipFill>
        <p:spPr>
          <a:xfrm>
            <a:off x="3308062" y="1658687"/>
            <a:ext cx="4681639" cy="2001748"/>
          </a:xfrm>
          <a:prstGeom prst="rect">
            <a:avLst/>
          </a:prstGeom>
        </p:spPr>
      </p:pic>
      <p:pic>
        <p:nvPicPr>
          <p:cNvPr id="28" name="图片 27"/>
          <p:cNvPicPr>
            <a:picLocks noChangeAspect="1"/>
          </p:cNvPicPr>
          <p:nvPr/>
        </p:nvPicPr>
        <p:blipFill>
          <a:blip r:embed="rId7"/>
          <a:stretch>
            <a:fillRect/>
          </a:stretch>
        </p:blipFill>
        <p:spPr>
          <a:xfrm>
            <a:off x="3481186" y="4479053"/>
            <a:ext cx="4508515" cy="1591929"/>
          </a:xfrm>
          <a:prstGeom prst="rect">
            <a:avLst/>
          </a:prstGeom>
        </p:spPr>
      </p:pic>
      <p:sp>
        <p:nvSpPr>
          <p:cNvPr id="29" name="矩形 22"/>
          <p:cNvSpPr/>
          <p:nvPr/>
        </p:nvSpPr>
        <p:spPr>
          <a:xfrm>
            <a:off x="3212713" y="6134323"/>
            <a:ext cx="5045460" cy="400110"/>
          </a:xfrm>
          <a:prstGeom prst="rect">
            <a:avLst/>
          </a:prstGeom>
          <a:solidFill>
            <a:srgbClr val="666666">
              <a:lumMod val="20000"/>
              <a:lumOff val="80000"/>
            </a:srgbClr>
          </a:solidFill>
        </p:spPr>
        <p:txBody>
          <a:bodyPr wrap="square">
            <a:spAutoFit/>
          </a:bodyPr>
          <a:lstStyle/>
          <a:p>
            <a:pPr>
              <a:defRPr/>
            </a:pPr>
            <a:r>
              <a:rPr lang="en-US" altLang="zh-CN" sz="1000" kern="0" dirty="0" smtClean="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Source</a:t>
            </a:r>
            <a:r>
              <a:rPr lang="zh-CN" altLang="en-US" sz="1000" kern="0" dirty="0" smtClean="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altLang="zh-CN" sz="1000" dirty="0">
                <a:latin typeface="Arial" panose="020B0604020202020204" pitchFamily="34" charset="0"/>
                <a:cs typeface="Arial" panose="020B0604020202020204" pitchFamily="34" charset="0"/>
              </a:rPr>
              <a:t>Liu S, </a:t>
            </a:r>
            <a:r>
              <a:rPr lang="en-US" altLang="zh-CN" sz="1000" dirty="0" err="1">
                <a:latin typeface="Arial" panose="020B0604020202020204" pitchFamily="34" charset="0"/>
                <a:cs typeface="Arial" panose="020B0604020202020204" pitchFamily="34" charset="0"/>
              </a:rPr>
              <a:t>Kailkhura</a:t>
            </a:r>
            <a:r>
              <a:rPr lang="en-US" altLang="zh-CN" sz="1000" dirty="0">
                <a:latin typeface="Arial" panose="020B0604020202020204" pitchFamily="34" charset="0"/>
                <a:cs typeface="Arial" panose="020B0604020202020204" pitchFamily="34" charset="0"/>
              </a:rPr>
              <a:t> B, Loveland D, et al. Generative counterfactual introspection for explainable deep learning[J]. </a:t>
            </a:r>
            <a:r>
              <a:rPr lang="en-US" altLang="zh-CN" sz="1000" dirty="0" err="1">
                <a:latin typeface="Arial" panose="020B0604020202020204" pitchFamily="34" charset="0"/>
                <a:cs typeface="Arial" panose="020B0604020202020204" pitchFamily="34" charset="0"/>
              </a:rPr>
              <a:t>arXiv</a:t>
            </a:r>
            <a:r>
              <a:rPr lang="en-US" altLang="zh-CN" sz="1000" dirty="0">
                <a:latin typeface="Arial" panose="020B0604020202020204" pitchFamily="34" charset="0"/>
                <a:cs typeface="Arial" panose="020B0604020202020204" pitchFamily="34" charset="0"/>
              </a:rPr>
              <a:t> preprint arXiv:1907.03077, 2019.</a:t>
            </a:r>
            <a:endParaRPr lang="zh-CN" altLang="en-US" sz="1000" kern="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 name="矩形 22"/>
          <p:cNvSpPr/>
          <p:nvPr/>
        </p:nvSpPr>
        <p:spPr>
          <a:xfrm>
            <a:off x="3126152" y="3667925"/>
            <a:ext cx="5045460" cy="246221"/>
          </a:xfrm>
          <a:prstGeom prst="rect">
            <a:avLst/>
          </a:prstGeom>
          <a:solidFill>
            <a:srgbClr val="666666">
              <a:lumMod val="20000"/>
              <a:lumOff val="80000"/>
            </a:srgbClr>
          </a:solidFill>
        </p:spPr>
        <p:txBody>
          <a:bodyPr wrap="square">
            <a:spAutoFit/>
          </a:bodyPr>
          <a:lstStyle/>
          <a:p>
            <a:pPr>
              <a:defRPr/>
            </a:pP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Source</a:t>
            </a:r>
            <a:r>
              <a:rPr lang="zh-CN" altLang="en-US"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a:t>
            </a:r>
            <a:r>
              <a:rPr lang="en-US" altLang="zh-CN" sz="1000" dirty="0" err="1"/>
              <a:t>Yash</a:t>
            </a:r>
            <a:r>
              <a:rPr lang="en-US" altLang="zh-CN" sz="1000" dirty="0"/>
              <a:t> </a:t>
            </a:r>
            <a:r>
              <a:rPr lang="en-US" altLang="zh-CN" sz="1000" dirty="0" err="1" smtClean="0"/>
              <a:t>Goyal</a:t>
            </a:r>
            <a:r>
              <a:rPr lang="en-US" altLang="zh-CN" sz="1000" dirty="0" smtClean="0"/>
              <a:t> , et al. </a:t>
            </a:r>
            <a:r>
              <a:rPr lang="en-US" altLang="zh-CN" sz="1000" dirty="0" smtClean="0">
                <a:solidFill>
                  <a:srgbClr val="000000"/>
                </a:solidFill>
                <a:latin typeface="Arial" panose="020B0604020202020204" pitchFamily="34" charset="0"/>
                <a:ea typeface="微软雅黑" panose="020B0503020204020204" pitchFamily="34" charset="-122"/>
                <a:sym typeface="Arial" panose="020B0604020202020204" pitchFamily="34" charset="0"/>
              </a:rPr>
              <a:t>Counterfactual </a:t>
            </a:r>
            <a:r>
              <a:rPr lang="en-US" altLang="zh-CN" sz="1000" dirty="0">
                <a:solidFill>
                  <a:srgbClr val="000000"/>
                </a:solidFill>
                <a:latin typeface="Arial" panose="020B0604020202020204" pitchFamily="34" charset="0"/>
                <a:ea typeface="微软雅黑" panose="020B0503020204020204" pitchFamily="34" charset="-122"/>
                <a:sym typeface="Arial" panose="020B0604020202020204" pitchFamily="34" charset="0"/>
              </a:rPr>
              <a:t>Visual </a:t>
            </a:r>
            <a:r>
              <a:rPr lang="en-US" altLang="zh-CN" sz="1000" dirty="0" smtClean="0">
                <a:solidFill>
                  <a:srgbClr val="000000"/>
                </a:solidFill>
                <a:latin typeface="Arial" panose="020B0604020202020204" pitchFamily="34" charset="0"/>
                <a:ea typeface="微软雅黑" panose="020B0503020204020204" pitchFamily="34" charset="-122"/>
                <a:sym typeface="Arial" panose="020B0604020202020204" pitchFamily="34" charset="0"/>
              </a:rPr>
              <a:t>Explanations . ICML 2019</a:t>
            </a:r>
            <a:endParaRPr lang="zh-CN" altLang="en-US"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矩形 30"/>
          <p:cNvSpPr/>
          <p:nvPr/>
        </p:nvSpPr>
        <p:spPr>
          <a:xfrm>
            <a:off x="8299264" y="4573376"/>
            <a:ext cx="3897499" cy="1384995"/>
          </a:xfrm>
          <a:prstGeom prst="rect">
            <a:avLst/>
          </a:prstGeom>
        </p:spPr>
        <p:txBody>
          <a:bodyPr wrap="square">
            <a:spAutoFit/>
          </a:bodyPr>
          <a:lstStyle/>
          <a:p>
            <a:r>
              <a:rPr lang="en-US" altLang="zh-CN" sz="1200" dirty="0"/>
              <a:t>Illustrate different editing scheme for the input image. The original image is shown in (a). </a:t>
            </a:r>
          </a:p>
          <a:p>
            <a:r>
              <a:rPr lang="en-US" altLang="zh-CN" sz="1200" dirty="0"/>
              <a:t>In (c), we show the edited image that predicted as "old" by altering the "old/young" attribute of the </a:t>
            </a:r>
            <a:r>
              <a:rPr lang="en-US" altLang="zh-CN" sz="1200" dirty="0" err="1"/>
              <a:t>AttGAN</a:t>
            </a:r>
            <a:r>
              <a:rPr lang="en-US" altLang="zh-CN" sz="1200" dirty="0"/>
              <a:t>. </a:t>
            </a:r>
          </a:p>
          <a:p>
            <a:r>
              <a:rPr lang="en-US" altLang="zh-CN" sz="1200" dirty="0"/>
              <a:t>In (b), we show the modification of the same image driven by the preference of the classier (without modifying the "old/young" attribute).</a:t>
            </a:r>
            <a:endParaRPr lang="zh-CN" altLang="en-US" sz="1200" dirty="0"/>
          </a:p>
        </p:txBody>
      </p:sp>
      <p:pic>
        <p:nvPicPr>
          <p:cNvPr id="32" name="图片 31"/>
          <p:cNvPicPr>
            <a:picLocks noChangeAspect="1"/>
          </p:cNvPicPr>
          <p:nvPr/>
        </p:nvPicPr>
        <p:blipFill>
          <a:blip r:embed="rId8"/>
          <a:stretch>
            <a:fillRect/>
          </a:stretch>
        </p:blipFill>
        <p:spPr>
          <a:xfrm>
            <a:off x="8171612" y="1946973"/>
            <a:ext cx="3895725" cy="1428750"/>
          </a:xfrm>
          <a:prstGeom prst="rect">
            <a:avLst/>
          </a:prstGeom>
        </p:spPr>
      </p:pic>
    </p:spTree>
    <p:extLst>
      <p:ext uri="{BB962C8B-B14F-4D97-AF65-F5344CB8AC3E}">
        <p14:creationId xmlns:p14="http://schemas.microsoft.com/office/powerpoint/2010/main" val="29610438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smtClean="0"/>
              <a:t>Summary: advantages and disadvantages</a:t>
            </a:r>
            <a:endParaRPr lang="zh-CN" altLang="en-US" dirty="0"/>
          </a:p>
        </p:txBody>
      </p:sp>
      <mc:AlternateContent xmlns:mc="http://schemas.openxmlformats.org/markup-compatibility/2006" xmlns:a14="http://schemas.microsoft.com/office/drawing/2010/main">
        <mc:Choice Requires="a14">
          <p:sp>
            <p:nvSpPr>
              <p:cNvPr id="4" name="内容占位符 3"/>
              <p:cNvSpPr>
                <a:spLocks noGrp="1"/>
              </p:cNvSpPr>
              <p:nvPr>
                <p:ph idx="12"/>
              </p:nvPr>
            </p:nvSpPr>
            <p:spPr>
              <a:xfrm>
                <a:off x="726021" y="1243934"/>
                <a:ext cx="10733557" cy="4690459"/>
              </a:xfrm>
            </p:spPr>
            <p:txBody>
              <a:bodyPr/>
              <a:lstStyle/>
              <a:p>
                <a:r>
                  <a:rPr lang="en-US" altLang="zh-CN" dirty="0" smtClean="0"/>
                  <a:t>Advantages:</a:t>
                </a:r>
              </a:p>
              <a:p>
                <a:pPr lvl="1"/>
                <a:r>
                  <a:rPr lang="en-US" altLang="zh-CN" dirty="0" smtClean="0"/>
                  <a:t>The </a:t>
                </a:r>
                <a:r>
                  <a:rPr lang="en-US" altLang="zh-CN" dirty="0"/>
                  <a:t>interpretation of counterfactual explanations is very </a:t>
                </a:r>
                <a:r>
                  <a:rPr lang="en-US" altLang="zh-CN" dirty="0" smtClean="0"/>
                  <a:t>clear and easy to understand</a:t>
                </a:r>
              </a:p>
              <a:p>
                <a:pPr lvl="1"/>
                <a:r>
                  <a:rPr lang="en-US" altLang="zh-CN" dirty="0" smtClean="0"/>
                  <a:t>The counterfactual methods do </a:t>
                </a:r>
                <a:r>
                  <a:rPr lang="en-US" altLang="zh-CN" dirty="0"/>
                  <a:t>not require access to the data or the </a:t>
                </a:r>
                <a:r>
                  <a:rPr lang="en-US" altLang="zh-CN" dirty="0" smtClean="0"/>
                  <a:t>model. </a:t>
                </a:r>
                <a:r>
                  <a:rPr lang="en-US" altLang="zh-CN" dirty="0"/>
                  <a:t>It only requires access to the model's prediction </a:t>
                </a:r>
                <a:r>
                  <a:rPr lang="en-US" altLang="zh-CN" dirty="0" smtClean="0"/>
                  <a:t>function and providing an instance of interest</a:t>
                </a:r>
              </a:p>
              <a:p>
                <a:pPr lvl="1"/>
                <a:r>
                  <a:rPr lang="en-US" altLang="zh-CN" dirty="0" smtClean="0"/>
                  <a:t>The </a:t>
                </a:r>
                <a:r>
                  <a:rPr lang="en-US" altLang="zh-CN" dirty="0"/>
                  <a:t>counterfactual method </a:t>
                </a:r>
                <a:r>
                  <a:rPr lang="en-US" altLang="zh-CN" dirty="0" smtClean="0"/>
                  <a:t>is relatively easy to implement.</a:t>
                </a:r>
              </a:p>
              <a:p>
                <a:pPr lvl="1"/>
                <a:endParaRPr lang="en-US" altLang="zh-CN" dirty="0"/>
              </a:p>
              <a:p>
                <a:r>
                  <a:rPr lang="en-US" altLang="zh-CN" dirty="0" smtClean="0"/>
                  <a:t>Disadvantages:</a:t>
                </a:r>
              </a:p>
              <a:p>
                <a:pPr lvl="1"/>
                <a:r>
                  <a:rPr lang="en-US" altLang="zh-CN" dirty="0" smtClean="0"/>
                  <a:t>For </a:t>
                </a:r>
                <a:r>
                  <a:rPr lang="en-US" altLang="zh-CN" dirty="0"/>
                  <a:t>each instance you will usually find multiple counterfactual </a:t>
                </a:r>
                <a:r>
                  <a:rPr lang="en-US" altLang="zh-CN" dirty="0" smtClean="0"/>
                  <a:t>explanations</a:t>
                </a:r>
              </a:p>
              <a:p>
                <a:pPr lvl="1"/>
                <a:r>
                  <a:rPr lang="en-US" altLang="zh-CN" dirty="0" smtClean="0"/>
                  <a:t>It is not guaranteed to get a counterfactual instance given a distance limitation.</a:t>
                </a:r>
              </a:p>
              <a:p>
                <a:pPr lvl="1"/>
                <a:r>
                  <a:rPr lang="en-US" altLang="zh-CN" dirty="0" smtClean="0">
                    <a:cs typeface="Arial" panose="020B0604020202020204" pitchFamily="34" charset="0"/>
                  </a:rPr>
                  <a:t>The counterfactual methods can not work well for many categorical features. E.g. If there are 6 categorical features, each 10 different values, then the total number of counterfactual instances can reach </a:t>
                </a:r>
                <a14:m>
                  <m:oMath xmlns:m="http://schemas.openxmlformats.org/officeDocument/2006/math">
                    <m:sSup>
                      <m:sSupPr>
                        <m:ctrlPr>
                          <a:rPr lang="en-US" altLang="zh-CN" i="1" smtClean="0">
                            <a:latin typeface="Cambria Math" panose="02040503050406030204" pitchFamily="18" charset="0"/>
                            <a:cs typeface="Arial" panose="020B0604020202020204" pitchFamily="34" charset="0"/>
                          </a:rPr>
                        </m:ctrlPr>
                      </m:sSupPr>
                      <m:e>
                        <m:r>
                          <a:rPr lang="en-US" altLang="zh-CN" b="0" i="1" smtClean="0">
                            <a:latin typeface="Cambria Math" panose="02040503050406030204" pitchFamily="18" charset="0"/>
                            <a:cs typeface="Arial" panose="020B0604020202020204" pitchFamily="34" charset="0"/>
                          </a:rPr>
                          <m:t>10</m:t>
                        </m:r>
                      </m:e>
                      <m:sup>
                        <m:r>
                          <a:rPr lang="en-US" altLang="zh-CN" b="0" i="1" smtClean="0">
                            <a:latin typeface="Cambria Math" panose="02040503050406030204" pitchFamily="18" charset="0"/>
                            <a:cs typeface="Arial" panose="020B0604020202020204" pitchFamily="34" charset="0"/>
                          </a:rPr>
                          <m:t>6</m:t>
                        </m:r>
                      </m:sup>
                    </m:sSup>
                  </m:oMath>
                </a14:m>
                <a:r>
                  <a:rPr lang="en-US" altLang="zh-CN" dirty="0" smtClean="0">
                    <a:cs typeface="Arial" panose="020B0604020202020204" pitchFamily="34" charset="0"/>
                  </a:rPr>
                  <a:t>.</a:t>
                </a:r>
                <a:endParaRPr lang="en-US" altLang="zh-CN" dirty="0" smtClean="0"/>
              </a:p>
              <a:p>
                <a:pPr lvl="1"/>
                <a:endParaRPr lang="zh-CN" altLang="en-US" dirty="0" smtClean="0"/>
              </a:p>
              <a:p>
                <a:pPr lvl="1"/>
                <a:endParaRPr lang="en-US" altLang="zh-CN" dirty="0"/>
              </a:p>
            </p:txBody>
          </p:sp>
        </mc:Choice>
        <mc:Fallback xmlns="">
          <p:sp>
            <p:nvSpPr>
              <p:cNvPr id="4" name="内容占位符 3"/>
              <p:cNvSpPr>
                <a:spLocks noGrp="1" noRot="1" noChangeAspect="1" noMove="1" noResize="1" noEditPoints="1" noAdjustHandles="1" noChangeArrowheads="1" noChangeShapeType="1" noTextEdit="1"/>
              </p:cNvSpPr>
              <p:nvPr>
                <p:ph idx="12"/>
              </p:nvPr>
            </p:nvSpPr>
            <p:spPr>
              <a:xfrm>
                <a:off x="726021" y="1243934"/>
                <a:ext cx="10733557" cy="4690459"/>
              </a:xfrm>
              <a:blipFill rotWithShape="0">
                <a:blip r:embed="rId3"/>
                <a:stretch>
                  <a:fillRect l="-1079" t="-1691" r="-6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65109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A10D792-4102-9E49-9911-6FCBEA89B21E}"/>
              </a:ext>
            </a:extLst>
          </p:cNvPr>
          <p:cNvSpPr>
            <a:spLocks noGrp="1"/>
          </p:cNvSpPr>
          <p:nvPr>
            <p:ph type="body" sz="quarter" idx="10"/>
          </p:nvPr>
        </p:nvSpPr>
        <p:spPr/>
        <p:txBody>
          <a:bodyPr/>
          <a:lstStyle/>
          <a:p>
            <a:r>
              <a:rPr lang="en-US" altLang="zh-CN" dirty="0"/>
              <a:t>What is explainable AI (XAI)</a:t>
            </a:r>
          </a:p>
          <a:p>
            <a:r>
              <a:rPr lang="en-US" altLang="zh-CN" dirty="0"/>
              <a:t>Types of XAI methods</a:t>
            </a:r>
          </a:p>
          <a:p>
            <a:r>
              <a:rPr lang="en-US" altLang="zh-CN" dirty="0" smtClean="0"/>
              <a:t>Attribution</a:t>
            </a:r>
          </a:p>
          <a:p>
            <a:r>
              <a:rPr lang="en-US" altLang="zh-CN" dirty="0" smtClean="0"/>
              <a:t>Counterfactuals</a:t>
            </a:r>
          </a:p>
          <a:p>
            <a:r>
              <a:rPr lang="en-US" altLang="zh-CN" dirty="0" smtClean="0">
                <a:solidFill>
                  <a:srgbClr val="C00000"/>
                </a:solidFill>
              </a:rPr>
              <a:t>Knowledge-aware XAI</a:t>
            </a:r>
          </a:p>
          <a:p>
            <a:r>
              <a:rPr lang="en-US" altLang="zh-CN" dirty="0"/>
              <a:t>Conclusion</a:t>
            </a:r>
          </a:p>
          <a:p>
            <a:endParaRPr lang="en-US" altLang="zh-CN" dirty="0">
              <a:solidFill>
                <a:srgbClr val="C00000"/>
              </a:solidFill>
            </a:endParaRPr>
          </a:p>
        </p:txBody>
      </p:sp>
      <p:sp>
        <p:nvSpPr>
          <p:cNvPr id="3" name="文本框 2"/>
          <p:cNvSpPr txBox="1"/>
          <p:nvPr/>
        </p:nvSpPr>
        <p:spPr>
          <a:xfrm>
            <a:off x="1033620" y="636814"/>
            <a:ext cx="1763485" cy="553998"/>
          </a:xfrm>
          <a:prstGeom prst="rect">
            <a:avLst/>
          </a:prstGeom>
          <a:solidFill>
            <a:srgbClr val="EBEBEB"/>
          </a:solidFill>
        </p:spPr>
        <p:txBody>
          <a:bodyPr wrap="square" lIns="0" tIns="0" rIns="0" bIns="0" rtlCol="0">
            <a:spAutoFit/>
          </a:bodyPr>
          <a:lstStyle/>
          <a:p>
            <a:pPr algn="l"/>
            <a:r>
              <a:rPr kumimoji="1" lang="en-US" altLang="zh-CN" sz="3600" dirty="0" smtClean="0">
                <a:solidFill>
                  <a:srgbClr val="000000"/>
                </a:solidFill>
                <a:latin typeface="Microsoft YaHei" panose="020B0503020204020204" pitchFamily="34" charset="-122"/>
                <a:ea typeface="Microsoft YaHei" panose="020B0503020204020204" pitchFamily="34" charset="-122"/>
              </a:rPr>
              <a:t>Content</a:t>
            </a:r>
            <a:endParaRPr kumimoji="1" lang="zh-CN" altLang="en-US" sz="3600" dirty="0" smtClean="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040997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5"/>
          <p:cNvSpPr>
            <a:spLocks noGrp="1"/>
          </p:cNvSpPr>
          <p:nvPr>
            <p:ph type="subTitle" idx="1"/>
          </p:nvPr>
        </p:nvSpPr>
        <p:spPr/>
        <p:txBody>
          <a:bodyPr/>
          <a:lstStyle/>
          <a:p>
            <a:r>
              <a:rPr lang="en-US" altLang="zh-CN" dirty="0" smtClean="0"/>
              <a:t>Knowledge-aware explainable AI</a:t>
            </a:r>
            <a:endParaRPr lang="zh-CN" altLang="en-US" dirty="0"/>
          </a:p>
        </p:txBody>
      </p:sp>
      <p:sp>
        <p:nvSpPr>
          <p:cNvPr id="3" name="内容占位符 2"/>
          <p:cNvSpPr>
            <a:spLocks noGrp="1"/>
          </p:cNvSpPr>
          <p:nvPr>
            <p:ph idx="12"/>
          </p:nvPr>
        </p:nvSpPr>
        <p:spPr>
          <a:xfrm>
            <a:off x="726021" y="1147753"/>
            <a:ext cx="10733557" cy="4690459"/>
          </a:xfrm>
        </p:spPr>
        <p:txBody>
          <a:bodyPr/>
          <a:lstStyle/>
          <a:p>
            <a:r>
              <a:rPr lang="en-US" altLang="zh-CN" sz="1800" dirty="0" smtClean="0">
                <a:latin typeface="Arial" panose="020B0604020202020204" pitchFamily="34" charset="0"/>
                <a:cs typeface="Arial" panose="020B0604020202020204" pitchFamily="34" charset="0"/>
              </a:rPr>
              <a:t>Data-driven methods: generate explanations from the task-related data. The explanations purely come </a:t>
            </a:r>
            <a:r>
              <a:rPr lang="en-US" altLang="zh-CN" sz="1800" dirty="0">
                <a:latin typeface="Arial" panose="020B0604020202020204" pitchFamily="34" charset="0"/>
                <a:cs typeface="Arial" panose="020B0604020202020204" pitchFamily="34" charset="0"/>
              </a:rPr>
              <a:t>from </a:t>
            </a:r>
            <a:r>
              <a:rPr lang="en-US" altLang="zh-CN" sz="1800" dirty="0" smtClean="0">
                <a:latin typeface="Arial" panose="020B0604020202020204" pitchFamily="34" charset="0"/>
                <a:cs typeface="Arial" panose="020B0604020202020204" pitchFamily="34" charset="0"/>
              </a:rPr>
              <a:t>data, without external </a:t>
            </a:r>
            <a:r>
              <a:rPr lang="en-US" altLang="zh-CN" sz="1800" dirty="0">
                <a:latin typeface="Arial" panose="020B0604020202020204" pitchFamily="34" charset="0"/>
                <a:cs typeface="Arial" panose="020B0604020202020204" pitchFamily="34" charset="0"/>
              </a:rPr>
              <a:t>information such as prior </a:t>
            </a:r>
            <a:r>
              <a:rPr lang="en-US" altLang="zh-CN" sz="1800" dirty="0" smtClean="0">
                <a:latin typeface="Arial" panose="020B0604020202020204" pitchFamily="34" charset="0"/>
                <a:cs typeface="Arial" panose="020B0604020202020204" pitchFamily="34" charset="0"/>
              </a:rPr>
              <a:t>knowledge </a:t>
            </a:r>
            <a:r>
              <a:rPr lang="en-US" altLang="zh-CN" sz="1800" dirty="0">
                <a:latin typeface="Arial" panose="020B0604020202020204" pitchFamily="34" charset="0"/>
                <a:cs typeface="Arial" panose="020B0604020202020204" pitchFamily="34" charset="0"/>
              </a:rPr>
              <a:t>(e.g., features importance, decision rules</a:t>
            </a:r>
            <a:r>
              <a:rPr lang="en-US" altLang="zh-CN" sz="1800" dirty="0" smtClean="0">
                <a:latin typeface="Arial" panose="020B0604020202020204" pitchFamily="34" charset="0"/>
                <a:cs typeface="Arial" panose="020B0604020202020204" pitchFamily="34" charset="0"/>
              </a:rPr>
              <a:t>.)</a:t>
            </a:r>
          </a:p>
          <a:p>
            <a:r>
              <a:rPr lang="en-US" altLang="zh-CN" sz="1800" b="1" dirty="0" smtClean="0">
                <a:latin typeface="Arial" panose="020B0604020202020204" pitchFamily="34" charset="0"/>
                <a:cs typeface="Arial" panose="020B0604020202020204" pitchFamily="34" charset="0"/>
              </a:rPr>
              <a:t>Knowledge-aware</a:t>
            </a:r>
            <a:r>
              <a:rPr lang="en-US" altLang="zh-CN" sz="1800" dirty="0" smtClean="0">
                <a:latin typeface="Arial" panose="020B0604020202020204" pitchFamily="34" charset="0"/>
                <a:cs typeface="Arial" panose="020B0604020202020204" pitchFamily="34" charset="0"/>
              </a:rPr>
              <a:t> methods</a:t>
            </a:r>
            <a:r>
              <a:rPr lang="en-US" altLang="zh-CN" dirty="0">
                <a:latin typeface="Arial" panose="020B0604020202020204" pitchFamily="34" charset="0"/>
              </a:rPr>
              <a:t>:</a:t>
            </a:r>
            <a:r>
              <a:rPr lang="en-US" altLang="zh-CN" sz="1800" dirty="0" smtClean="0">
                <a:latin typeface="Arial" panose="020B0604020202020204" pitchFamily="34" charset="0"/>
                <a:cs typeface="Arial" panose="020B0604020202020204" pitchFamily="34" charset="0"/>
              </a:rPr>
              <a:t> apply external knowledge to generate explanations. (still in an early stage)</a:t>
            </a:r>
            <a:endParaRPr lang="en-US" altLang="zh-CN" sz="1800" dirty="0">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3"/>
          <a:stretch>
            <a:fillRect/>
          </a:stretch>
        </p:blipFill>
        <p:spPr>
          <a:xfrm>
            <a:off x="1563202" y="2604966"/>
            <a:ext cx="6481280" cy="3536427"/>
          </a:xfrm>
          <a:prstGeom prst="rect">
            <a:avLst/>
          </a:prstGeom>
        </p:spPr>
      </p:pic>
      <p:sp>
        <p:nvSpPr>
          <p:cNvPr id="10" name="矩形 9"/>
          <p:cNvSpPr/>
          <p:nvPr/>
        </p:nvSpPr>
        <p:spPr>
          <a:xfrm>
            <a:off x="2474796" y="6345165"/>
            <a:ext cx="4308000" cy="369332"/>
          </a:xfrm>
          <a:prstGeom prst="rect">
            <a:avLst/>
          </a:prstGeom>
          <a:solidFill>
            <a:srgbClr val="666666">
              <a:lumMod val="20000"/>
              <a:lumOff val="80000"/>
            </a:srgbClr>
          </a:solidFill>
        </p:spPr>
        <p:txBody>
          <a:bodyPr wrap="square">
            <a:spAutoFit/>
          </a:bodyPr>
          <a:lstStyle/>
          <a:p>
            <a:pPr defTabSz="914400" fontAlgn="base">
              <a:spcBef>
                <a:spcPct val="0"/>
              </a:spcBef>
              <a:spcAft>
                <a:spcPct val="0"/>
              </a:spcAft>
              <a:defRPr/>
            </a:pPr>
            <a:r>
              <a:rPr lang="en-US" altLang="zh-CN" sz="9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Source</a:t>
            </a:r>
            <a:r>
              <a:rPr lang="zh-CN" altLang="en-US" sz="9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a:t>
            </a:r>
            <a:r>
              <a:rPr lang="en-US" altLang="zh-CN" sz="900" dirty="0">
                <a:solidFill>
                  <a:srgbClr val="000000"/>
                </a:solidFill>
                <a:latin typeface="Calibri" pitchFamily="34" charset="0"/>
                <a:ea typeface="宋体" pitchFamily="2" charset="-122"/>
              </a:rPr>
              <a:t> Freddy </a:t>
            </a:r>
            <a:r>
              <a:rPr lang="en-US" altLang="zh-CN" sz="900" dirty="0" err="1">
                <a:solidFill>
                  <a:srgbClr val="000000"/>
                </a:solidFill>
                <a:latin typeface="Calibri" pitchFamily="34" charset="0"/>
                <a:ea typeface="宋体" pitchFamily="2" charset="-122"/>
              </a:rPr>
              <a:t>Lécué</a:t>
            </a:r>
            <a:r>
              <a:rPr lang="en-US" altLang="zh-CN" sz="900" dirty="0">
                <a:solidFill>
                  <a:srgbClr val="000000"/>
                </a:solidFill>
                <a:latin typeface="Calibri" pitchFamily="34" charset="0"/>
                <a:ea typeface="宋体" pitchFamily="2" charset="-122"/>
              </a:rPr>
              <a:t>: On the role of knowledge graphs in explainable AI. Semantic Web 11(1): 41-51 (2020)</a:t>
            </a:r>
            <a:endParaRPr lang="zh-CN" altLang="en-US" sz="9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p:cNvSpPr txBox="1"/>
          <p:nvPr/>
        </p:nvSpPr>
        <p:spPr>
          <a:xfrm>
            <a:off x="8044482" y="4512647"/>
            <a:ext cx="3415096" cy="954107"/>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Knowledge </a:t>
            </a:r>
            <a:r>
              <a:rPr lang="en-US" altLang="zh-CN" sz="1400" dirty="0" smtClean="0">
                <a:latin typeface="Arial" panose="020B0604020202020204" pitchFamily="34" charset="0"/>
                <a:cs typeface="Arial" panose="020B0604020202020204" pitchFamily="34" charset="0"/>
              </a:rPr>
              <a:t>can be imported to the training data, input, low-level features to high-level features and output layer of a machine learning model.</a:t>
            </a:r>
            <a:endParaRPr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70904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Knowledge Graph &amp; Triples</a:t>
            </a:r>
            <a:endParaRPr lang="zh-CN" altLang="en-US" dirty="0"/>
          </a:p>
        </p:txBody>
      </p:sp>
      <p:sp>
        <p:nvSpPr>
          <p:cNvPr id="14339" name="Rectangle 3"/>
          <p:cNvSpPr>
            <a:spLocks noGrp="1" noChangeArrowheads="1"/>
          </p:cNvSpPr>
          <p:nvPr>
            <p:ph idx="12"/>
          </p:nvPr>
        </p:nvSpPr>
        <p:spPr/>
        <p:txBody>
          <a:bodyPr/>
          <a:lstStyle/>
          <a:p>
            <a:pPr eaLnBrk="1" hangingPunct="1"/>
            <a:r>
              <a:rPr lang="en-US" altLang="zh-CN" sz="1800" dirty="0" smtClean="0">
                <a:latin typeface="Arial" panose="020B0604020202020204" pitchFamily="34" charset="0"/>
                <a:cs typeface="Arial" panose="020B0604020202020204" pitchFamily="34" charset="0"/>
              </a:rPr>
              <a:t>A knowledge graph (KG) is an abstraction used in knowledge representation.</a:t>
            </a:r>
          </a:p>
          <a:p>
            <a:pPr eaLnBrk="1" hangingPunct="1"/>
            <a:r>
              <a:rPr lang="en-US" altLang="zh-CN" sz="1800" dirty="0" smtClean="0">
                <a:latin typeface="Arial" panose="020B0604020202020204" pitchFamily="34" charset="0"/>
                <a:cs typeface="Arial" panose="020B0604020202020204" pitchFamily="34" charset="0"/>
              </a:rPr>
              <a:t>Set of triples (head, relationship, tail) – head and tail are entities, and entities are connected with relationship.</a:t>
            </a:r>
            <a:endParaRPr lang="en-US" altLang="zh-CN" sz="1800" dirty="0">
              <a:latin typeface="Arial" panose="020B0604020202020204" pitchFamily="34" charset="0"/>
              <a:cs typeface="Arial" panose="020B0604020202020204" pitchFamily="34" charset="0"/>
            </a:endParaRPr>
          </a:p>
          <a:p>
            <a:pPr eaLnBrk="1" hangingPunct="1"/>
            <a:r>
              <a:rPr lang="en-US" altLang="zh-CN" sz="1800" dirty="0" smtClean="0">
                <a:latin typeface="Arial" panose="020B0604020202020204" pitchFamily="34" charset="0"/>
                <a:cs typeface="Arial" panose="020B0604020202020204" pitchFamily="34" charset="0"/>
              </a:rPr>
              <a:t>Triples denote facts, e.g. the existence of an actual relationship between </a:t>
            </a:r>
            <a:r>
              <a:rPr lang="en-US" altLang="zh-CN" sz="1800" dirty="0">
                <a:latin typeface="Arial" panose="020B0604020202020204" pitchFamily="34" charset="0"/>
                <a:cs typeface="Arial" panose="020B0604020202020204" pitchFamily="34" charset="0"/>
              </a:rPr>
              <a:t>two </a:t>
            </a:r>
            <a:r>
              <a:rPr lang="en-US" altLang="zh-CN" sz="1800" dirty="0" smtClean="0">
                <a:latin typeface="Arial" panose="020B0604020202020204" pitchFamily="34" charset="0"/>
                <a:cs typeface="Arial" panose="020B0604020202020204" pitchFamily="34" charset="0"/>
              </a:rPr>
              <a:t>entities.</a:t>
            </a:r>
          </a:p>
        </p:txBody>
      </p:sp>
      <p:sp>
        <p:nvSpPr>
          <p:cNvPr id="5" name="矩形 4"/>
          <p:cNvSpPr/>
          <p:nvPr/>
        </p:nvSpPr>
        <p:spPr>
          <a:xfrm>
            <a:off x="1305256" y="3122543"/>
            <a:ext cx="5400526" cy="1126462"/>
          </a:xfrm>
          <a:prstGeom prst="rect">
            <a:avLst/>
          </a:prstGeom>
        </p:spPr>
        <p:txBody>
          <a:bodyPr wrap="square">
            <a:spAutoFit/>
          </a:bodyPr>
          <a:lstStyle/>
          <a:p>
            <a:pPr defTabSz="914400" fontAlgn="base">
              <a:lnSpc>
                <a:spcPct val="140000"/>
              </a:lnSpc>
              <a:spcBef>
                <a:spcPct val="0"/>
              </a:spcBef>
              <a:spcAft>
                <a:spcPct val="0"/>
              </a:spcAft>
              <a:buClr>
                <a:srgbClr val="777777"/>
              </a:buClr>
              <a:buSzPct val="60000"/>
            </a:pPr>
            <a:r>
              <a:rPr lang="en-US" altLang="zh-CN" sz="1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Knowledge Graph</a:t>
            </a:r>
            <a:r>
              <a:rPr lang="zh-CN" altLang="en-US" sz="1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KG</a:t>
            </a:r>
            <a:r>
              <a:rPr lang="zh-CN" altLang="en-US" sz="1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914400" fontAlgn="base">
              <a:lnSpc>
                <a:spcPct val="140000"/>
              </a:lnSpc>
              <a:spcBef>
                <a:spcPct val="0"/>
              </a:spcBef>
              <a:spcAft>
                <a:spcPct val="0"/>
              </a:spcAft>
              <a:buClr>
                <a:srgbClr val="777777"/>
              </a:buClr>
              <a:buSzPct val="60000"/>
              <a:buFont typeface="Wingdings" panose="05000000000000000000" pitchFamily="2" charset="2"/>
              <a:buChar char="ü"/>
            </a:pP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i.e. triples</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1" dirty="0">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Beijing</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1600" b="1" dirty="0">
                <a:solidFill>
                  <a:srgbClr val="006699"/>
                </a:solidFill>
                <a:latin typeface="Times New Roman" panose="02020603050405020304" pitchFamily="18" charset="0"/>
                <a:ea typeface="微软雅黑" panose="020B0503020204020204" pitchFamily="34" charset="-122"/>
                <a:cs typeface="Times New Roman" panose="02020603050405020304" pitchFamily="18" charset="0"/>
              </a:rPr>
              <a:t>Capital</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1600" b="1" dirty="0">
                <a:solidFill>
                  <a:srgbClr val="669900"/>
                </a:solidFill>
                <a:latin typeface="Times New Roman" panose="02020603050405020304" pitchFamily="18" charset="0"/>
                <a:ea typeface="微软雅黑" panose="020B0503020204020204" pitchFamily="34" charset="-122"/>
                <a:cs typeface="Times New Roman" panose="02020603050405020304" pitchFamily="18" charset="0"/>
              </a:rPr>
              <a:t>China</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914400" fontAlgn="base">
              <a:lnSpc>
                <a:spcPct val="140000"/>
              </a:lnSpc>
              <a:spcBef>
                <a:spcPct val="0"/>
              </a:spcBef>
              <a:spcAft>
                <a:spcPct val="0"/>
              </a:spcAft>
              <a:buClr>
                <a:srgbClr val="777777"/>
              </a:buClr>
              <a:buSzPct val="60000"/>
              <a:buFont typeface="Wingdings" panose="05000000000000000000" pitchFamily="2" charset="2"/>
              <a:buChar char="ü"/>
            </a:pPr>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Represent the fact:  </a:t>
            </a:r>
            <a:r>
              <a:rPr lang="en-US" altLang="zh-CN" sz="1600" b="1" dirty="0">
                <a:solidFill>
                  <a:srgbClr val="990000"/>
                </a:solidFill>
                <a:latin typeface="Times New Roman" panose="02020603050405020304" pitchFamily="18" charset="0"/>
                <a:ea typeface="微软雅黑" panose="020B0503020204020204" pitchFamily="34" charset="-122"/>
                <a:cs typeface="Times New Roman" panose="02020603050405020304" pitchFamily="18" charset="0"/>
              </a:rPr>
              <a:t>Beijing </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is the </a:t>
            </a:r>
            <a:r>
              <a:rPr lang="en-US" altLang="zh-CN" sz="1600" b="1" dirty="0">
                <a:solidFill>
                  <a:srgbClr val="006699"/>
                </a:solidFill>
                <a:latin typeface="Times New Roman" panose="02020603050405020304" pitchFamily="18" charset="0"/>
                <a:ea typeface="微软雅黑" panose="020B0503020204020204" pitchFamily="34" charset="-122"/>
                <a:cs typeface="Times New Roman" panose="02020603050405020304" pitchFamily="18" charset="0"/>
              </a:rPr>
              <a:t>Capital </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of </a:t>
            </a:r>
            <a:r>
              <a:rPr lang="en-US" altLang="zh-CN" sz="1600" b="1" dirty="0">
                <a:solidFill>
                  <a:srgbClr val="669900"/>
                </a:solidFill>
                <a:latin typeface="Times New Roman" panose="02020603050405020304" pitchFamily="18" charset="0"/>
                <a:ea typeface="微软雅黑" panose="020B0503020204020204" pitchFamily="34" charset="-122"/>
                <a:cs typeface="Times New Roman" panose="02020603050405020304" pitchFamily="18" charset="0"/>
              </a:rPr>
              <a:t>China</a:t>
            </a:r>
            <a:endParaRPr lang="en-US" altLang="zh-CN" sz="1600" b="1" dirty="0">
              <a:solidFill>
                <a:srgbClr val="006699"/>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rotWithShape="1">
          <a:blip r:embed="rId3"/>
          <a:srcRect t="11669"/>
          <a:stretch/>
        </p:blipFill>
        <p:spPr>
          <a:xfrm>
            <a:off x="7003111" y="3115132"/>
            <a:ext cx="3854066" cy="2760437"/>
          </a:xfrm>
          <a:prstGeom prst="rect">
            <a:avLst/>
          </a:prstGeom>
        </p:spPr>
      </p:pic>
    </p:spTree>
    <p:extLst>
      <p:ext uri="{BB962C8B-B14F-4D97-AF65-F5344CB8AC3E}">
        <p14:creationId xmlns:p14="http://schemas.microsoft.com/office/powerpoint/2010/main" val="37394839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lstStyle/>
          <a:p>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What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k</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nowledge graph can do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for </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XAI</a:t>
            </a:r>
            <a:endParaRPr lang="zh-CN" altLang="en-US" dirty="0"/>
          </a:p>
        </p:txBody>
      </p:sp>
      <p:sp>
        <p:nvSpPr>
          <p:cNvPr id="14339" name="Rectangle 3"/>
          <p:cNvSpPr>
            <a:spLocks noGrp="1" noChangeArrowheads="1"/>
          </p:cNvSpPr>
          <p:nvPr>
            <p:ph idx="12"/>
          </p:nvPr>
        </p:nvSpPr>
        <p:spPr>
          <a:xfrm>
            <a:off x="726021" y="1217419"/>
            <a:ext cx="10733557" cy="4690459"/>
          </a:xfrm>
        </p:spPr>
        <p:txBody>
          <a:bodyPr/>
          <a:lstStyle/>
          <a:p>
            <a:pPr eaLnBrk="1" hangingPunct="1"/>
            <a:r>
              <a:rPr lang="en-US" altLang="zh-CN" sz="1800" dirty="0" smtClean="0">
                <a:solidFill>
                  <a:srgbClr val="222222"/>
                </a:solidFill>
                <a:latin typeface="Arial" panose="020B0604020202020204" pitchFamily="34" charset="0"/>
              </a:rPr>
              <a:t>As summarized in[1], knowledge </a:t>
            </a:r>
            <a:r>
              <a:rPr lang="en-US" altLang="zh-CN" sz="1800" dirty="0">
                <a:solidFill>
                  <a:srgbClr val="222222"/>
                </a:solidFill>
                <a:latin typeface="Arial" panose="020B0604020202020204" pitchFamily="34" charset="0"/>
              </a:rPr>
              <a:t>graph </a:t>
            </a:r>
            <a:r>
              <a:rPr lang="en-US" altLang="zh-CN" sz="1800" dirty="0" smtClean="0">
                <a:solidFill>
                  <a:srgbClr val="222222"/>
                </a:solidFill>
                <a:latin typeface="Arial" panose="020B0604020202020204" pitchFamily="34" charset="0"/>
              </a:rPr>
              <a:t>can be utilized to achieve </a:t>
            </a:r>
            <a:r>
              <a:rPr lang="en-US" altLang="zh-CN" sz="1800" dirty="0">
                <a:solidFill>
                  <a:srgbClr val="222222"/>
                </a:solidFill>
                <a:latin typeface="Arial" panose="020B0604020202020204" pitchFamily="34" charset="0"/>
              </a:rPr>
              <a:t>XAI in </a:t>
            </a:r>
            <a:r>
              <a:rPr lang="en-US" altLang="zh-CN" sz="1800" dirty="0" smtClean="0">
                <a:solidFill>
                  <a:srgbClr val="222222"/>
                </a:solidFill>
                <a:latin typeface="Arial" panose="020B0604020202020204" pitchFamily="34" charset="0"/>
              </a:rPr>
              <a:t>different AI fields</a:t>
            </a:r>
            <a:endParaRPr lang="en-US" altLang="zh-CN" sz="1800" b="1" dirty="0" smtClean="0">
              <a:latin typeface="Arial" panose="020B0604020202020204" pitchFamily="34" charset="0"/>
              <a:ea typeface="微软雅黑" panose="020B0503020204020204" pitchFamily="34" charset="-122"/>
            </a:endParaRPr>
          </a:p>
          <a:p>
            <a:pPr lvl="1"/>
            <a:r>
              <a:rPr lang="en-US" altLang="zh-CN" sz="1600" b="1" dirty="0" smtClean="0">
                <a:latin typeface="Arial" panose="020B0604020202020204" pitchFamily="34" charset="0"/>
                <a:ea typeface="微软雅黑" panose="020B0503020204020204" pitchFamily="34" charset="-122"/>
                <a:cs typeface="Arial" panose="020B0604020202020204" pitchFamily="34" charset="0"/>
              </a:rPr>
              <a:t>Machine </a:t>
            </a:r>
            <a:r>
              <a:rPr lang="en-US" altLang="zh-CN" sz="1600" b="1" dirty="0">
                <a:latin typeface="Arial" panose="020B0604020202020204" pitchFamily="34" charset="0"/>
                <a:ea typeface="微软雅黑" panose="020B0503020204020204" pitchFamily="34" charset="-122"/>
                <a:cs typeface="Arial" panose="020B0604020202020204" pitchFamily="34" charset="0"/>
              </a:rPr>
              <a:t>Learning </a:t>
            </a:r>
            <a:r>
              <a:rPr lang="en-US" altLang="zh-CN" sz="1600" dirty="0">
                <a:latin typeface="Arial" panose="020B0604020202020204" pitchFamily="34" charset="0"/>
                <a:ea typeface="微软雅黑" panose="020B0503020204020204" pitchFamily="34" charset="-122"/>
                <a:cs typeface="Arial" panose="020B0604020202020204" pitchFamily="34" charset="0"/>
              </a:rPr>
              <a:t>(except Neural Network): KG could be used for encoding better representation of data a more interpretable way, adopt semantic similarity for local explanation. (i.e. </a:t>
            </a:r>
            <a:r>
              <a:rPr lang="en-US" altLang="zh-CN" sz="1600" dirty="0" smtClean="0">
                <a:latin typeface="Arial" panose="020B0604020202020204" pitchFamily="34" charset="0"/>
                <a:ea typeface="微软雅黑" panose="020B0503020204020204" pitchFamily="34" charset="-122"/>
                <a:cs typeface="Arial" panose="020B0604020202020204" pitchFamily="34" charset="0"/>
              </a:rPr>
              <a:t>compact </a:t>
            </a:r>
            <a:r>
              <a:rPr lang="en-US" altLang="zh-CN" sz="1600" dirty="0">
                <a:latin typeface="Arial" panose="020B0604020202020204" pitchFamily="34" charset="0"/>
                <a:ea typeface="微软雅黑" panose="020B0503020204020204" pitchFamily="34" charset="-122"/>
                <a:cs typeface="Arial" panose="020B0604020202020204" pitchFamily="34" charset="0"/>
              </a:rPr>
              <a:t>large trees in decision trees.)</a:t>
            </a:r>
          </a:p>
          <a:p>
            <a:pPr lvl="1"/>
            <a:r>
              <a:rPr lang="en-US" altLang="zh-CN" sz="1600" b="1" dirty="0" smtClean="0">
                <a:solidFill>
                  <a:srgbClr val="990000"/>
                </a:solidFill>
                <a:latin typeface="Arial" panose="020B0604020202020204" pitchFamily="34" charset="0"/>
                <a:ea typeface="微软雅黑" panose="020B0503020204020204" pitchFamily="34" charset="-122"/>
                <a:cs typeface="Arial" panose="020B0604020202020204" pitchFamily="34" charset="0"/>
              </a:rPr>
              <a:t>Deep </a:t>
            </a:r>
            <a:r>
              <a:rPr lang="en-US" altLang="zh-CN" sz="1600" b="1" dirty="0">
                <a:solidFill>
                  <a:srgbClr val="990000"/>
                </a:solidFill>
                <a:latin typeface="Arial" panose="020B0604020202020204" pitchFamily="34" charset="0"/>
                <a:ea typeface="微软雅黑" panose="020B0503020204020204" pitchFamily="34" charset="-122"/>
                <a:cs typeface="Arial" panose="020B0604020202020204" pitchFamily="34" charset="0"/>
              </a:rPr>
              <a:t>Neural Networks</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smtClean="0">
                <a:latin typeface="Arial" panose="020B0604020202020204" pitchFamily="34" charset="0"/>
                <a:ea typeface="微软雅黑" panose="020B0503020204020204" pitchFamily="34" charset="-122"/>
                <a:cs typeface="Arial" panose="020B0604020202020204" pitchFamily="34" charset="0"/>
              </a:rPr>
              <a:t>KG could be used to capture </a:t>
            </a:r>
            <a:r>
              <a:rPr lang="en-US" altLang="zh-CN" sz="1600" dirty="0">
                <a:latin typeface="Arial" panose="020B0604020202020204" pitchFamily="34" charset="0"/>
                <a:ea typeface="微软雅黑" panose="020B0503020204020204" pitchFamily="34" charset="-122"/>
                <a:cs typeface="Arial" panose="020B0604020202020204" pitchFamily="34" charset="0"/>
              </a:rPr>
              <a:t>better model hierarchical </a:t>
            </a:r>
            <a:r>
              <a:rPr lang="en-US" altLang="zh-CN" sz="1600" dirty="0" smtClean="0">
                <a:latin typeface="Arial" panose="020B0604020202020204" pitchFamily="34" charset="0"/>
                <a:ea typeface="微软雅黑" panose="020B0503020204020204" pitchFamily="34" charset="-122"/>
                <a:cs typeface="Arial" panose="020B0604020202020204" pitchFamily="34" charset="0"/>
              </a:rPr>
              <a:t>relationships. An interpretable model architecture can incorporate KG to embed causation and </a:t>
            </a:r>
            <a:r>
              <a:rPr lang="en-US" altLang="zh-CN" sz="1600" dirty="0">
                <a:latin typeface="Arial" panose="020B0604020202020204" pitchFamily="34" charset="0"/>
                <a:ea typeface="微软雅黑" panose="020B0503020204020204" pitchFamily="34" charset="-122"/>
                <a:cs typeface="Arial" panose="020B0604020202020204" pitchFamily="34" charset="0"/>
              </a:rPr>
              <a:t>feature </a:t>
            </a:r>
            <a:r>
              <a:rPr lang="en-US" altLang="zh-CN" sz="1600" dirty="0" smtClean="0">
                <a:latin typeface="Arial" panose="020B0604020202020204" pitchFamily="34" charset="0"/>
                <a:ea typeface="微软雅黑" panose="020B0503020204020204" pitchFamily="34" charset="-122"/>
                <a:cs typeface="Arial" panose="020B0604020202020204" pitchFamily="34" charset="0"/>
              </a:rPr>
              <a:t>reasoning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smtClean="0">
                <a:latin typeface="Arial" panose="020B0604020202020204" pitchFamily="34" charset="0"/>
                <a:ea typeface="微软雅黑" panose="020B0503020204020204" pitchFamily="34" charset="-122"/>
                <a:cs typeface="Arial" panose="020B0604020202020204" pitchFamily="34" charset="0"/>
              </a:rPr>
              <a:t>(e.g. what </a:t>
            </a:r>
            <a:r>
              <a:rPr lang="en-US" altLang="zh-CN" sz="1600" dirty="0">
                <a:latin typeface="Arial" panose="020B0604020202020204" pitchFamily="34" charset="0"/>
                <a:ea typeface="微软雅黑" panose="020B0503020204020204" pitchFamily="34" charset="-122"/>
                <a:cs typeface="Arial" panose="020B0604020202020204" pitchFamily="34" charset="0"/>
              </a:rPr>
              <a:t>is the causal relationship between the </a:t>
            </a:r>
            <a:r>
              <a:rPr lang="en-US" altLang="zh-CN" sz="1600" dirty="0" smtClean="0">
                <a:latin typeface="Arial" panose="020B0604020202020204" pitchFamily="34" charset="0"/>
                <a:ea typeface="微软雅黑" panose="020B0503020204020204" pitchFamily="34" charset="-122"/>
                <a:cs typeface="Arial" panose="020B0604020202020204" pitchFamily="34" charset="0"/>
              </a:rPr>
              <a:t>input / </a:t>
            </a:r>
            <a:r>
              <a:rPr lang="en-US" altLang="zh-CN" sz="1600" dirty="0">
                <a:latin typeface="Arial" panose="020B0604020202020204" pitchFamily="34" charset="0"/>
                <a:ea typeface="微软雅黑" panose="020B0503020204020204" pitchFamily="34" charset="-122"/>
                <a:cs typeface="Arial" panose="020B0604020202020204" pitchFamily="34" charset="0"/>
              </a:rPr>
              <a:t>output / training data</a:t>
            </a:r>
            <a:r>
              <a:rPr lang="en-US" altLang="zh-CN" sz="1600" dirty="0" smtClean="0">
                <a:latin typeface="Arial" panose="020B0604020202020204" pitchFamily="34" charset="0"/>
                <a:ea typeface="微软雅黑" panose="020B0503020204020204" pitchFamily="34" charset="-122"/>
                <a:cs typeface="Arial" panose="020B0604020202020204" pitchFamily="34" charset="0"/>
              </a:rPr>
              <a:t>?)</a:t>
            </a:r>
            <a:endParaRPr lang="en-US" altLang="zh-CN" sz="1600" dirty="0">
              <a:latin typeface="Arial" panose="020B0604020202020204" pitchFamily="34" charset="0"/>
              <a:ea typeface="微软雅黑" panose="020B0503020204020204" pitchFamily="34" charset="-122"/>
              <a:cs typeface="Arial" panose="020B0604020202020204" pitchFamily="34" charset="0"/>
            </a:endParaRPr>
          </a:p>
          <a:p>
            <a:pPr lvl="1"/>
            <a:r>
              <a:rPr lang="en-US" altLang="zh-CN" sz="1600" b="1" dirty="0">
                <a:latin typeface="Arial" panose="020B0604020202020204" pitchFamily="34" charset="0"/>
                <a:ea typeface="微软雅黑" panose="020B0503020204020204" pitchFamily="34" charset="-122"/>
                <a:cs typeface="Arial" panose="020B0604020202020204" pitchFamily="34" charset="0"/>
              </a:rPr>
              <a:t>Computer Vision</a:t>
            </a:r>
            <a:r>
              <a:rPr lang="en-US" altLang="zh-CN" sz="1600" dirty="0">
                <a:latin typeface="Arial" panose="020B0604020202020204" pitchFamily="34" charset="0"/>
                <a:ea typeface="微软雅黑" panose="020B0503020204020204" pitchFamily="34" charset="-122"/>
                <a:cs typeface="Arial" panose="020B0604020202020204" pitchFamily="34" charset="0"/>
              </a:rPr>
              <a:t>: Adding semantics through context. </a:t>
            </a:r>
            <a:endParaRPr lang="en-US" altLang="zh-CN" sz="1600" dirty="0" smtClean="0">
              <a:latin typeface="Arial" panose="020B0604020202020204" pitchFamily="34" charset="0"/>
              <a:ea typeface="微软雅黑" panose="020B0503020204020204" pitchFamily="34" charset="-122"/>
              <a:cs typeface="Arial" panose="020B0604020202020204" pitchFamily="34" charset="0"/>
            </a:endParaRPr>
          </a:p>
          <a:p>
            <a:pPr lvl="1"/>
            <a:r>
              <a:rPr lang="en-US" altLang="zh-CN" sz="1600" b="1" dirty="0" smtClean="0">
                <a:latin typeface="Arial" panose="020B0604020202020204" pitchFamily="34" charset="0"/>
                <a:ea typeface="微软雅黑" panose="020B0503020204020204" pitchFamily="34" charset="-122"/>
                <a:cs typeface="Arial" panose="020B0604020202020204" pitchFamily="34" charset="0"/>
              </a:rPr>
              <a:t>Constraint </a:t>
            </a:r>
            <a:r>
              <a:rPr lang="en-US" altLang="zh-CN" sz="1600" b="1" dirty="0">
                <a:latin typeface="Arial" panose="020B0604020202020204" pitchFamily="34" charset="0"/>
                <a:ea typeface="微软雅黑" panose="020B0503020204020204" pitchFamily="34" charset="-122"/>
                <a:cs typeface="Arial" panose="020B0604020202020204" pitchFamily="34" charset="0"/>
              </a:rPr>
              <a:t>Satisfaction and Search</a:t>
            </a:r>
            <a:r>
              <a:rPr lang="en-US" altLang="zh-CN" sz="1600" dirty="0">
                <a:latin typeface="Arial" panose="020B0604020202020204" pitchFamily="34" charset="0"/>
                <a:ea typeface="微软雅黑" panose="020B0503020204020204" pitchFamily="34" charset="-122"/>
                <a:cs typeface="Arial" panose="020B0604020202020204" pitchFamily="34" charset="0"/>
              </a:rPr>
              <a:t>: KG drives </a:t>
            </a:r>
            <a:r>
              <a:rPr lang="en-US" altLang="zh-CN" sz="1600" dirty="0" smtClean="0">
                <a:latin typeface="Arial" panose="020B0604020202020204" pitchFamily="34" charset="0"/>
                <a:ea typeface="微软雅黑" panose="020B0503020204020204" pitchFamily="34" charset="-122"/>
                <a:cs typeface="Arial" panose="020B0604020202020204" pitchFamily="34" charset="0"/>
              </a:rPr>
              <a:t>search </a:t>
            </a:r>
            <a:r>
              <a:rPr lang="en-US" altLang="zh-CN" sz="1600" dirty="0">
                <a:latin typeface="Arial" panose="020B0604020202020204" pitchFamily="34" charset="0"/>
                <a:ea typeface="微软雅黑" panose="020B0503020204020204" pitchFamily="34" charset="-122"/>
                <a:cs typeface="Arial" panose="020B0604020202020204" pitchFamily="34" charset="0"/>
              </a:rPr>
              <a:t>through semantic and logical relations among constraints.</a:t>
            </a:r>
          </a:p>
          <a:p>
            <a:pPr lvl="1"/>
            <a:r>
              <a:rPr lang="en-US" altLang="zh-CN" sz="1600" b="1" dirty="0">
                <a:latin typeface="Arial" panose="020B0604020202020204" pitchFamily="34" charset="0"/>
                <a:ea typeface="微软雅黑" panose="020B0503020204020204" pitchFamily="34" charset="-122"/>
                <a:cs typeface="Arial" panose="020B0604020202020204" pitchFamily="34" charset="0"/>
              </a:rPr>
              <a:t>Natural Language Processing (NLP)</a:t>
            </a:r>
            <a:r>
              <a:rPr lang="en-US" altLang="zh-CN" sz="1600" dirty="0">
                <a:latin typeface="Arial" panose="020B0604020202020204" pitchFamily="34" charset="0"/>
                <a:ea typeface="微软雅黑" panose="020B0503020204020204" pitchFamily="34" charset="-122"/>
                <a:cs typeface="Arial" panose="020B0604020202020204" pitchFamily="34" charset="0"/>
              </a:rPr>
              <a:t>:  Semantic descriptions, exposing meaningful representations, have a </a:t>
            </a:r>
            <a:r>
              <a:rPr lang="en-US" altLang="zh-CN" sz="1600" dirty="0" smtClean="0">
                <a:latin typeface="Arial" panose="020B0604020202020204" pitchFamily="34" charset="0"/>
                <a:ea typeface="微软雅黑" panose="020B0503020204020204" pitchFamily="34" charset="-122"/>
                <a:cs typeface="Arial" panose="020B0604020202020204" pitchFamily="34" charset="0"/>
              </a:rPr>
              <a:t>positive impact </a:t>
            </a:r>
            <a:r>
              <a:rPr lang="en-US" altLang="zh-CN" sz="1600" dirty="0">
                <a:latin typeface="Arial" panose="020B0604020202020204" pitchFamily="34" charset="0"/>
                <a:ea typeface="微软雅黑" panose="020B0503020204020204" pitchFamily="34" charset="-122"/>
                <a:cs typeface="Arial" panose="020B0604020202020204" pitchFamily="34" charset="0"/>
              </a:rPr>
              <a:t>on tasks such as relation extraction, event extraction or text classification. </a:t>
            </a:r>
          </a:p>
        </p:txBody>
      </p:sp>
      <p:sp>
        <p:nvSpPr>
          <p:cNvPr id="4" name="矩形 3"/>
          <p:cNvSpPr/>
          <p:nvPr/>
        </p:nvSpPr>
        <p:spPr>
          <a:xfrm>
            <a:off x="1007927" y="5811843"/>
            <a:ext cx="6096000" cy="253916"/>
          </a:xfrm>
          <a:prstGeom prst="rect">
            <a:avLst/>
          </a:prstGeom>
        </p:spPr>
        <p:txBody>
          <a:bodyPr>
            <a:spAutoFit/>
          </a:bodyPr>
          <a:lstStyle/>
          <a:p>
            <a:r>
              <a:rPr lang="en-US" altLang="zh-CN" sz="1000" dirty="0" smtClean="0">
                <a:solidFill>
                  <a:srgbClr val="222222"/>
                </a:solidFill>
                <a:latin typeface="Arial" panose="020B0604020202020204" pitchFamily="34" charset="0"/>
              </a:rPr>
              <a:t>[1] </a:t>
            </a:r>
            <a:r>
              <a:rPr lang="en-US" altLang="zh-CN" sz="1000" dirty="0" err="1" smtClean="0">
                <a:solidFill>
                  <a:srgbClr val="222222"/>
                </a:solidFill>
                <a:latin typeface="Arial" panose="020B0604020202020204" pitchFamily="34" charset="0"/>
              </a:rPr>
              <a:t>Lecue</a:t>
            </a:r>
            <a:r>
              <a:rPr lang="en-US" altLang="zh-CN" sz="1000" dirty="0" smtClean="0">
                <a:solidFill>
                  <a:srgbClr val="222222"/>
                </a:solidFill>
                <a:latin typeface="Arial" panose="020B0604020202020204" pitchFamily="34" charset="0"/>
              </a:rPr>
              <a:t> </a:t>
            </a:r>
            <a:r>
              <a:rPr lang="en-US" altLang="zh-CN" sz="1000" dirty="0">
                <a:solidFill>
                  <a:srgbClr val="222222"/>
                </a:solidFill>
                <a:latin typeface="Arial" panose="020B0604020202020204" pitchFamily="34" charset="0"/>
              </a:rPr>
              <a:t>F. On the role of knowledge graphs in explainable AI[J]. Semantic Web, 2019 (Preprint): 1-11.</a:t>
            </a:r>
            <a:endParaRPr lang="zh-CN" altLang="en-US" sz="1000" dirty="0"/>
          </a:p>
        </p:txBody>
      </p:sp>
    </p:spTree>
    <p:extLst>
      <p:ext uri="{BB962C8B-B14F-4D97-AF65-F5344CB8AC3E}">
        <p14:creationId xmlns:p14="http://schemas.microsoft.com/office/powerpoint/2010/main" val="9363259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7"/>
          <p:cNvSpPr>
            <a:spLocks noGrp="1"/>
          </p:cNvSpPr>
          <p:nvPr>
            <p:ph type="subTitle" idx="1"/>
          </p:nvPr>
        </p:nvSpPr>
        <p:spPr/>
        <p:txBody>
          <a:bodyPr/>
          <a:lstStyle/>
          <a:p>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The role of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knowledge graph </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in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deep </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learning</a:t>
            </a:r>
            <a:endParaRPr lang="zh-CN" altLang="en-US" dirty="0"/>
          </a:p>
        </p:txBody>
      </p:sp>
      <p:pic>
        <p:nvPicPr>
          <p:cNvPr id="3" name="内容占位符 2"/>
          <p:cNvPicPr>
            <a:picLocks noGrp="1" noChangeAspect="1"/>
          </p:cNvPicPr>
          <p:nvPr>
            <p:ph idx="12"/>
          </p:nvPr>
        </p:nvPicPr>
        <p:blipFill>
          <a:blip r:embed="rId3"/>
          <a:stretch>
            <a:fillRect/>
          </a:stretch>
        </p:blipFill>
        <p:spPr>
          <a:xfrm>
            <a:off x="834061" y="1769200"/>
            <a:ext cx="7396418" cy="4691062"/>
          </a:xfrm>
          <a:prstGeom prst="rect">
            <a:avLst/>
          </a:prstGeom>
        </p:spPr>
      </p:pic>
      <p:sp>
        <p:nvSpPr>
          <p:cNvPr id="2" name="矩形 1"/>
          <p:cNvSpPr/>
          <p:nvPr/>
        </p:nvSpPr>
        <p:spPr>
          <a:xfrm>
            <a:off x="8478251" y="1996805"/>
            <a:ext cx="3307349" cy="3970318"/>
          </a:xfrm>
          <a:prstGeom prst="rect">
            <a:avLst/>
          </a:prstGeom>
        </p:spPr>
        <p:txBody>
          <a:bodyPr wrap="square">
            <a:spAutoFit/>
          </a:bodyPr>
          <a:lstStyle/>
          <a:p>
            <a:r>
              <a:rPr lang="en-US" altLang="zh-CN" sz="1400" dirty="0">
                <a:latin typeface="Arial" panose="020B0604020202020204" pitchFamily="34" charset="0"/>
                <a:cs typeface="Arial" panose="020B0604020202020204" pitchFamily="34" charset="0"/>
              </a:rPr>
              <a:t>This image illustrate the role of knowledge graph for </a:t>
            </a:r>
            <a:r>
              <a:rPr lang="en-US" altLang="zh-CN" sz="1400" dirty="0" smtClean="0">
                <a:latin typeface="Arial" panose="020B0604020202020204" pitchFamily="34" charset="0"/>
                <a:cs typeface="Arial" panose="020B0604020202020204" pitchFamily="34" charset="0"/>
              </a:rPr>
              <a:t>interpretability in </a:t>
            </a:r>
            <a:r>
              <a:rPr lang="en-US" altLang="zh-CN" sz="1400" dirty="0">
                <a:latin typeface="Arial" panose="020B0604020202020204" pitchFamily="34" charset="0"/>
                <a:cs typeface="Arial" panose="020B0604020202020204" pitchFamily="34" charset="0"/>
              </a:rPr>
              <a:t>deep </a:t>
            </a:r>
            <a:r>
              <a:rPr lang="en-US" altLang="zh-CN" sz="1400" dirty="0" smtClean="0">
                <a:latin typeface="Arial" panose="020B0604020202020204" pitchFamily="34" charset="0"/>
                <a:cs typeface="Arial" panose="020B0604020202020204" pitchFamily="34" charset="0"/>
              </a:rPr>
              <a:t>learning. In specific,</a:t>
            </a:r>
          </a:p>
          <a:p>
            <a:endParaRPr lang="en-US" altLang="zh-CN" sz="14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z="1400" dirty="0" smtClean="0">
                <a:latin typeface="Arial" panose="020B0604020202020204" pitchFamily="34" charset="0"/>
                <a:cs typeface="Arial" panose="020B0604020202020204" pitchFamily="34" charset="0"/>
              </a:rPr>
              <a:t>The </a:t>
            </a:r>
            <a:r>
              <a:rPr lang="en-US" altLang="zh-CN" sz="1400" b="1" dirty="0">
                <a:solidFill>
                  <a:srgbClr val="3BA6DD"/>
                </a:solidFill>
                <a:latin typeface="Arial" panose="020B0604020202020204" pitchFamily="34" charset="0"/>
                <a:cs typeface="Arial" panose="020B0604020202020204" pitchFamily="34" charset="0"/>
              </a:rPr>
              <a:t>traditional pipeline </a:t>
            </a:r>
            <a:r>
              <a:rPr lang="en-US" altLang="zh-CN" sz="1400" dirty="0">
                <a:latin typeface="Arial" panose="020B0604020202020204" pitchFamily="34" charset="0"/>
                <a:cs typeface="Arial" panose="020B0604020202020204" pitchFamily="34" charset="0"/>
              </a:rPr>
              <a:t>of an AI system is depicted with the blue color. </a:t>
            </a:r>
          </a:p>
          <a:p>
            <a:pPr marL="285750" indent="-285750">
              <a:buFont typeface="Arial" panose="020B0604020202020204" pitchFamily="34" charset="0"/>
              <a:buChar char="•"/>
            </a:pPr>
            <a:endParaRPr lang="en-US" altLang="zh-C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The </a:t>
            </a:r>
            <a:r>
              <a:rPr lang="en-US" altLang="zh-CN" sz="1400" b="1" dirty="0">
                <a:solidFill>
                  <a:srgbClr val="FF9900"/>
                </a:solidFill>
                <a:latin typeface="Arial" panose="020B0604020202020204" pitchFamily="34" charset="0"/>
                <a:cs typeface="Arial" panose="020B0604020202020204" pitchFamily="34" charset="0"/>
              </a:rPr>
              <a:t>Knowledge Matching </a:t>
            </a:r>
            <a:r>
              <a:rPr lang="en-US" altLang="zh-CN" sz="1400" dirty="0">
                <a:latin typeface="Arial" panose="020B0604020202020204" pitchFamily="34" charset="0"/>
                <a:cs typeface="Arial" panose="020B0604020202020204" pitchFamily="34" charset="0"/>
              </a:rPr>
              <a:t>process can make </a:t>
            </a:r>
            <a:r>
              <a:rPr lang="en-US" altLang="zh-CN" sz="1400" dirty="0" smtClean="0">
                <a:latin typeface="Arial" panose="020B0604020202020204" pitchFamily="34" charset="0"/>
                <a:cs typeface="Arial" panose="020B0604020202020204" pitchFamily="34" charset="0"/>
              </a:rPr>
              <a:t>the internal </a:t>
            </a:r>
            <a:r>
              <a:rPr lang="en-US" altLang="zh-CN" sz="1400" dirty="0">
                <a:latin typeface="Arial" panose="020B0604020202020204" pitchFamily="34" charset="0"/>
                <a:cs typeface="Arial" panose="020B0604020202020204" pitchFamily="34" charset="0"/>
              </a:rPr>
              <a:t>functioning of algorithms more transparent and comprehensible.</a:t>
            </a:r>
            <a:endParaRPr lang="en-US" altLang="zh-CN" sz="14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altLang="zh-CN" sz="14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z="1400" dirty="0" smtClean="0">
                <a:latin typeface="Arial" panose="020B0604020202020204" pitchFamily="34" charset="0"/>
                <a:cs typeface="Arial" panose="020B0604020202020204" pitchFamily="34" charset="0"/>
              </a:rPr>
              <a:t>The </a:t>
            </a:r>
            <a:r>
              <a:rPr lang="en-US" altLang="zh-CN" sz="1400" dirty="0" smtClean="0">
                <a:solidFill>
                  <a:srgbClr val="C00000"/>
                </a:solidFill>
                <a:latin typeface="Arial" panose="020B0604020202020204" pitchFamily="34" charset="0"/>
                <a:cs typeface="Arial" panose="020B0604020202020204" pitchFamily="34" charset="0"/>
              </a:rPr>
              <a:t>Query and Reasoning </a:t>
            </a:r>
            <a:r>
              <a:rPr lang="en-US" altLang="zh-CN" sz="1400" dirty="0">
                <a:solidFill>
                  <a:srgbClr val="C00000"/>
                </a:solidFill>
                <a:latin typeface="Arial" panose="020B0604020202020204" pitchFamily="34" charset="0"/>
                <a:cs typeface="Arial" panose="020B0604020202020204" pitchFamily="34" charset="0"/>
              </a:rPr>
              <a:t>mechanisms </a:t>
            </a:r>
            <a:r>
              <a:rPr lang="en-US" altLang="zh-CN" sz="1400" dirty="0">
                <a:latin typeface="Arial" panose="020B0604020202020204" pitchFamily="34" charset="0"/>
                <a:cs typeface="Arial" panose="020B0604020202020204" pitchFamily="34" charset="0"/>
              </a:rPr>
              <a:t>of KGs and ontologies enable the conditions for advanced explanations</a:t>
            </a:r>
            <a:endParaRPr lang="en-US" altLang="zh-CN" sz="1400" dirty="0" smtClean="0">
              <a:latin typeface="Arial" panose="020B0604020202020204" pitchFamily="34" charset="0"/>
              <a:cs typeface="Arial" panose="020B0604020202020204" pitchFamily="34" charset="0"/>
            </a:endParaRPr>
          </a:p>
          <a:p>
            <a:endParaRPr lang="en-US" altLang="zh-CN" sz="1400" dirty="0">
              <a:latin typeface="Arial" panose="020B0604020202020204" pitchFamily="34" charset="0"/>
              <a:cs typeface="Arial" panose="020B0604020202020204" pitchFamily="34" charset="0"/>
            </a:endParaRPr>
          </a:p>
        </p:txBody>
      </p:sp>
      <p:sp>
        <p:nvSpPr>
          <p:cNvPr id="5" name="矩形 4"/>
          <p:cNvSpPr/>
          <p:nvPr/>
        </p:nvSpPr>
        <p:spPr>
          <a:xfrm>
            <a:off x="737872" y="1122869"/>
            <a:ext cx="10450964" cy="646331"/>
          </a:xfrm>
          <a:prstGeom prst="rect">
            <a:avLst/>
          </a:prstGeom>
        </p:spPr>
        <p:txBody>
          <a:bodyPr wrap="square">
            <a:spAutoFit/>
          </a:bodyPr>
          <a:lstStyle/>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As discussed in [1], KGs can provide a symbolic level to interpret the behavior and the results of a deep learning model</a:t>
            </a:r>
            <a:endParaRPr lang="zh-CN" altLang="en-US" dirty="0">
              <a:latin typeface="Arial" panose="020B0604020202020204" pitchFamily="34" charset="0"/>
              <a:cs typeface="Arial" panose="020B0604020202020204" pitchFamily="34" charset="0"/>
            </a:endParaRPr>
          </a:p>
        </p:txBody>
      </p:sp>
      <p:sp>
        <p:nvSpPr>
          <p:cNvPr id="6" name="矩形 5"/>
          <p:cNvSpPr/>
          <p:nvPr/>
        </p:nvSpPr>
        <p:spPr>
          <a:xfrm>
            <a:off x="586289" y="6514394"/>
            <a:ext cx="10602547" cy="253916"/>
          </a:xfrm>
          <a:prstGeom prst="rect">
            <a:avLst/>
          </a:prstGeom>
        </p:spPr>
        <p:txBody>
          <a:bodyPr wrap="square">
            <a:spAutoFit/>
          </a:bodyPr>
          <a:lstStyle/>
          <a:p>
            <a:pPr defTabSz="914400" fontAlgn="base">
              <a:spcBef>
                <a:spcPct val="0"/>
              </a:spcBef>
              <a:spcAft>
                <a:spcPct val="0"/>
              </a:spcAft>
              <a:defRPr/>
            </a:pPr>
            <a:r>
              <a:rPr lang="en-US" altLang="zh-CN" sz="1050" dirty="0" smtClean="0">
                <a:solidFill>
                  <a:srgbClr val="000000"/>
                </a:solidFill>
                <a:latin typeface="Calibri" pitchFamily="34" charset="0"/>
                <a:ea typeface="宋体" pitchFamily="2" charset="-122"/>
              </a:rPr>
              <a:t>[1] </a:t>
            </a:r>
            <a:r>
              <a:rPr lang="en-US" altLang="zh-CN" sz="1050" dirty="0" err="1" smtClean="0">
                <a:solidFill>
                  <a:srgbClr val="000000"/>
                </a:solidFill>
                <a:latin typeface="Calibri" pitchFamily="34" charset="0"/>
                <a:ea typeface="宋体" pitchFamily="2" charset="-122"/>
              </a:rPr>
              <a:t>Futia</a:t>
            </a:r>
            <a:r>
              <a:rPr lang="en-US" altLang="zh-CN" sz="1050" dirty="0">
                <a:solidFill>
                  <a:srgbClr val="000000"/>
                </a:solidFill>
                <a:latin typeface="Calibri" pitchFamily="34" charset="0"/>
                <a:ea typeface="宋体" pitchFamily="2" charset="-122"/>
              </a:rPr>
              <a:t>, G.; </a:t>
            </a:r>
            <a:r>
              <a:rPr lang="en-US" altLang="zh-CN" sz="1050" dirty="0" err="1">
                <a:solidFill>
                  <a:srgbClr val="000000"/>
                </a:solidFill>
                <a:latin typeface="Calibri" pitchFamily="34" charset="0"/>
                <a:ea typeface="宋体" pitchFamily="2" charset="-122"/>
              </a:rPr>
              <a:t>Vetrò</a:t>
            </a:r>
            <a:r>
              <a:rPr lang="en-US" altLang="zh-CN" sz="1050" dirty="0">
                <a:solidFill>
                  <a:srgbClr val="000000"/>
                </a:solidFill>
                <a:latin typeface="Calibri" pitchFamily="34" charset="0"/>
                <a:ea typeface="宋体" pitchFamily="2" charset="-122"/>
              </a:rPr>
              <a:t>, A. On the Integration of Knowledge Graphs into Deep Learning Models for a More Comprehensible AI—Three Challenges for Future Research. </a:t>
            </a:r>
            <a:r>
              <a:rPr lang="en-US" altLang="zh-CN" sz="1050" i="1" dirty="0">
                <a:solidFill>
                  <a:srgbClr val="000000"/>
                </a:solidFill>
                <a:latin typeface="Calibri" pitchFamily="34" charset="0"/>
                <a:ea typeface="宋体" pitchFamily="2" charset="-122"/>
              </a:rPr>
              <a:t>Information</a:t>
            </a:r>
            <a:r>
              <a:rPr lang="en-US" altLang="zh-CN" sz="1050" dirty="0">
                <a:solidFill>
                  <a:srgbClr val="000000"/>
                </a:solidFill>
                <a:latin typeface="Calibri" pitchFamily="34" charset="0"/>
                <a:ea typeface="宋体" pitchFamily="2" charset="-122"/>
              </a:rPr>
              <a:t> </a:t>
            </a:r>
            <a:r>
              <a:rPr lang="en-US" altLang="zh-CN" sz="1050" b="1" dirty="0">
                <a:solidFill>
                  <a:srgbClr val="000000"/>
                </a:solidFill>
                <a:latin typeface="Calibri" pitchFamily="34" charset="0"/>
                <a:ea typeface="宋体" pitchFamily="2" charset="-122"/>
              </a:rPr>
              <a:t>2020</a:t>
            </a:r>
            <a:r>
              <a:rPr lang="en-US" altLang="zh-CN" sz="1050" dirty="0">
                <a:solidFill>
                  <a:srgbClr val="000000"/>
                </a:solidFill>
                <a:latin typeface="Calibri" pitchFamily="34" charset="0"/>
                <a:ea typeface="宋体" pitchFamily="2" charset="-122"/>
              </a:rPr>
              <a:t>, </a:t>
            </a:r>
            <a:r>
              <a:rPr lang="en-US" altLang="zh-CN" sz="1050" i="1" dirty="0">
                <a:solidFill>
                  <a:srgbClr val="000000"/>
                </a:solidFill>
                <a:latin typeface="Calibri" pitchFamily="34" charset="0"/>
                <a:ea typeface="宋体" pitchFamily="2" charset="-122"/>
              </a:rPr>
              <a:t>11</a:t>
            </a:r>
            <a:r>
              <a:rPr lang="en-US" altLang="zh-CN" sz="1050" dirty="0">
                <a:solidFill>
                  <a:srgbClr val="000000"/>
                </a:solidFill>
                <a:latin typeface="Calibri" pitchFamily="34" charset="0"/>
                <a:ea typeface="宋体" pitchFamily="2" charset="-122"/>
              </a:rPr>
              <a:t>, 122.</a:t>
            </a:r>
            <a:endParaRPr lang="zh-CN" altLang="en-US" sz="105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0969701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r>
              <a:rPr lang="en-US" altLang="zh-CN" dirty="0" smtClean="0"/>
              <a:t>Limitation of AI: too complex to understand</a:t>
            </a:r>
            <a:endParaRPr lang="en-US" altLang="zh-CN" dirty="0"/>
          </a:p>
        </p:txBody>
      </p:sp>
      <p:sp>
        <p:nvSpPr>
          <p:cNvPr id="4" name="Content Placeholder 2">
            <a:extLst>
              <a:ext uri="{FF2B5EF4-FFF2-40B4-BE49-F238E27FC236}">
                <a16:creationId xmlns="" xmlns:a16="http://schemas.microsoft.com/office/drawing/2014/main" id="{55F986D5-D7D9-6446-9526-9389CD9831D8}"/>
              </a:ext>
            </a:extLst>
          </p:cNvPr>
          <p:cNvSpPr txBox="1">
            <a:spLocks/>
          </p:cNvSpPr>
          <p:nvPr/>
        </p:nvSpPr>
        <p:spPr>
          <a:xfrm>
            <a:off x="704443" y="1145336"/>
            <a:ext cx="11022367" cy="356703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r>
              <a:rPr lang="en-US" altLang="zh-CN" dirty="0" smtClean="0"/>
              <a:t>Complex non-linear functions and millions of parameters in machine learning models, e.g. deep neural networks</a:t>
            </a:r>
          </a:p>
          <a:p>
            <a:r>
              <a:rPr lang="en-US" altLang="zh-CN" dirty="0" smtClean="0"/>
              <a:t>Even designers </a:t>
            </a:r>
            <a:r>
              <a:rPr lang="en-US" altLang="zh-CN" dirty="0"/>
              <a:t>cannot explain why the AI arrived at a specific </a:t>
            </a:r>
            <a:r>
              <a:rPr lang="en-US" altLang="zh-CN" dirty="0" smtClean="0"/>
              <a:t>decision</a:t>
            </a:r>
          </a:p>
          <a:p>
            <a:r>
              <a:rPr lang="en-US" altLang="zh-CN" dirty="0" smtClean="0"/>
              <a:t>Example</a:t>
            </a:r>
            <a:r>
              <a:rPr lang="en-US" altLang="zh-CN" dirty="0"/>
              <a:t>:</a:t>
            </a:r>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endParaRPr lang="en-US" altLang="zh-CN" b="1" dirty="0" smtClean="0"/>
          </a:p>
          <a:p>
            <a:r>
              <a:rPr lang="zh-CN" altLang="en-US" b="1" dirty="0" smtClean="0"/>
              <a:t>“</a:t>
            </a:r>
            <a:r>
              <a:rPr lang="en-US" altLang="zh-CN" b="1" dirty="0" smtClean="0"/>
              <a:t>Black boxes”</a:t>
            </a:r>
            <a:r>
              <a:rPr lang="en-US" altLang="zh-CN" dirty="0"/>
              <a:t>: data goes in, decisions come out, but the decision making processes between input and output are </a:t>
            </a:r>
            <a:r>
              <a:rPr lang="en-US" altLang="zh-CN" dirty="0" err="1" smtClean="0"/>
              <a:t>intransparant</a:t>
            </a:r>
            <a:r>
              <a:rPr lang="en-US" altLang="zh-CN" dirty="0" smtClean="0"/>
              <a:t>.</a:t>
            </a:r>
            <a:endParaRPr lang="en-US" altLang="zh-CN" dirty="0"/>
          </a:p>
          <a:p>
            <a:endParaRPr lang="en-US" altLang="zh-CN" dirty="0"/>
          </a:p>
          <a:p>
            <a:endParaRPr lang="en-US" altLang="zh-CN" dirty="0" smtClean="0"/>
          </a:p>
          <a:p>
            <a:endParaRPr lang="en-US" altLang="zh-CN" dirty="0" smtClean="0"/>
          </a:p>
        </p:txBody>
      </p:sp>
      <p:pic>
        <p:nvPicPr>
          <p:cNvPr id="1032" name="Picture 8" descr="xai - Twitter Search"/>
          <p:cNvPicPr>
            <a:picLocks noChangeAspect="1" noChangeArrowheads="1"/>
          </p:cNvPicPr>
          <p:nvPr/>
        </p:nvPicPr>
        <p:blipFill rotWithShape="1">
          <a:blip r:embed="rId3">
            <a:extLst>
              <a:ext uri="{28A0092B-C50C-407E-A947-70E740481C1C}">
                <a14:useLocalDpi xmlns:a14="http://schemas.microsoft.com/office/drawing/2010/main" val="0"/>
              </a:ext>
            </a:extLst>
          </a:blip>
          <a:srcRect l="33241" t="8568" b="44932"/>
          <a:stretch/>
        </p:blipFill>
        <p:spPr bwMode="auto">
          <a:xfrm>
            <a:off x="1442427" y="2691568"/>
            <a:ext cx="5994713" cy="18655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280403" y="2676135"/>
            <a:ext cx="4659312" cy="1477328"/>
          </a:xfrm>
          <a:prstGeom prst="rect">
            <a:avLst/>
          </a:prstGeom>
        </p:spPr>
        <p:txBody>
          <a:bodyPr wrap="square">
            <a:spAutoFit/>
          </a:bodyPr>
          <a:lstStyle/>
          <a:p>
            <a:pPr marL="742990" lvl="1" indent="-285750">
              <a:buFont typeface="Arial" panose="020B0604020202020204" pitchFamily="34" charset="0"/>
              <a:buChar char="•"/>
            </a:pPr>
            <a:r>
              <a:rPr lang="en-US" altLang="zh-CN" dirty="0"/>
              <a:t>Why cat? Why not dog?</a:t>
            </a:r>
          </a:p>
          <a:p>
            <a:pPr marL="742990" lvl="1" indent="-285750">
              <a:buFont typeface="Arial" panose="020B0604020202020204" pitchFamily="34" charset="0"/>
              <a:buChar char="•"/>
            </a:pPr>
            <a:r>
              <a:rPr lang="en-US" altLang="zh-CN" dirty="0"/>
              <a:t>What factors </a:t>
            </a:r>
            <a:r>
              <a:rPr lang="en-US" altLang="zh-CN" dirty="0" smtClean="0"/>
              <a:t>have positively/negatively </a:t>
            </a:r>
            <a:r>
              <a:rPr lang="en-US" altLang="zh-CN" dirty="0"/>
              <a:t>affect the classifier</a:t>
            </a:r>
            <a:r>
              <a:rPr lang="en-US" altLang="zh-CN" dirty="0" smtClean="0"/>
              <a:t>?</a:t>
            </a:r>
          </a:p>
          <a:p>
            <a:pPr marL="742990" lvl="1" indent="-285750">
              <a:buFont typeface="Arial" panose="020B0604020202020204" pitchFamily="34" charset="0"/>
              <a:buChar char="•"/>
            </a:pPr>
            <a:r>
              <a:rPr lang="en-US" altLang="zh-CN" dirty="0" smtClean="0"/>
              <a:t>When will the classifier make wrong prediction?</a:t>
            </a:r>
            <a:endParaRPr lang="en-US" altLang="zh-CN" dirty="0"/>
          </a:p>
        </p:txBody>
      </p:sp>
      <p:sp>
        <p:nvSpPr>
          <p:cNvPr id="18" name="矩形 17"/>
          <p:cNvSpPr/>
          <p:nvPr/>
        </p:nvSpPr>
        <p:spPr>
          <a:xfrm>
            <a:off x="1442427" y="4712375"/>
            <a:ext cx="4274144" cy="246221"/>
          </a:xfrm>
          <a:prstGeom prst="rect">
            <a:avLst/>
          </a:prstGeom>
          <a:solidFill>
            <a:srgbClr val="666666">
              <a:lumMod val="20000"/>
              <a:lumOff val="80000"/>
            </a:srgbClr>
          </a:solidFill>
        </p:spPr>
        <p:txBody>
          <a:bodyPr wrap="square">
            <a:spAutoFit/>
          </a:bodyPr>
          <a:lstStyle/>
          <a:p>
            <a:pPr>
              <a:defRPr/>
            </a:pPr>
            <a:r>
              <a:rPr lang="en-US" altLang="zh-CN" sz="1000" dirty="0" smtClean="0"/>
              <a:t>Source: A survey on visualization for explainable classifiers</a:t>
            </a:r>
            <a:endParaRPr lang="zh-CN" altLang="en-US"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8350201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Cases: KG for XAI in deep learning</a:t>
            </a:r>
            <a:endParaRPr lang="zh-CN" altLang="en-US" dirty="0"/>
          </a:p>
        </p:txBody>
      </p:sp>
      <p:pic>
        <p:nvPicPr>
          <p:cNvPr id="8" name="Picture 3"/>
          <p:cNvPicPr>
            <a:picLocks noGrp="1" noChangeAspect="1"/>
          </p:cNvPicPr>
          <p:nvPr>
            <p:ph idx="12"/>
          </p:nvPr>
        </p:nvPicPr>
        <p:blipFill>
          <a:blip r:embed="rId3"/>
          <a:stretch>
            <a:fillRect/>
          </a:stretch>
        </p:blipFill>
        <p:spPr>
          <a:xfrm>
            <a:off x="974063" y="1352470"/>
            <a:ext cx="9802094" cy="4691062"/>
          </a:xfrm>
          <a:prstGeom prst="rect">
            <a:avLst/>
          </a:prstGeom>
        </p:spPr>
      </p:pic>
      <p:sp>
        <p:nvSpPr>
          <p:cNvPr id="9" name="矩形 8"/>
          <p:cNvSpPr/>
          <p:nvPr/>
        </p:nvSpPr>
        <p:spPr>
          <a:xfrm>
            <a:off x="3453141" y="6347279"/>
            <a:ext cx="4274144" cy="400110"/>
          </a:xfrm>
          <a:prstGeom prst="rect">
            <a:avLst/>
          </a:prstGeom>
          <a:solidFill>
            <a:srgbClr val="666666">
              <a:lumMod val="20000"/>
              <a:lumOff val="80000"/>
            </a:srgbClr>
          </a:solidFill>
        </p:spPr>
        <p:txBody>
          <a:bodyPr wrap="square">
            <a:spAutoFit/>
          </a:bodyPr>
          <a:lstStyle/>
          <a:p>
            <a:pPr defTabSz="914400" fontAlgn="base">
              <a:spcBef>
                <a:spcPct val="0"/>
              </a:spcBef>
              <a:spcAft>
                <a:spcPct val="0"/>
              </a:spcAft>
              <a:defRPr/>
            </a:pPr>
            <a:r>
              <a:rPr lang="en-US" altLang="zh-CN"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Source</a:t>
            </a:r>
            <a:r>
              <a:rPr lang="zh-CN" altLang="en-US"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a:t>
            </a:r>
            <a:r>
              <a:rPr lang="en-US" altLang="zh-CN"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 </a:t>
            </a:r>
            <a:r>
              <a:rPr lang="en-US" altLang="zh-CN" sz="1000" kern="0" dirty="0" err="1">
                <a:solidFill>
                  <a:srgbClr val="1D1D1A"/>
                </a:solidFill>
                <a:latin typeface="Arial" panose="020B0604020202020204" pitchFamily="34" charset="0"/>
                <a:ea typeface="微软雅黑" panose="020B0503020204020204" pitchFamily="34" charset="-122"/>
                <a:sym typeface="Arial" panose="020B0604020202020204" pitchFamily="34" charset="0"/>
              </a:rPr>
              <a:t>Sarker</a:t>
            </a:r>
            <a:r>
              <a:rPr lang="en-US" altLang="zh-CN"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 MK, et al.,” Explaining Trained Neural Networks with Semantic Web Technologies: First Steps”</a:t>
            </a:r>
            <a:endParaRPr lang="zh-CN" altLang="en-US"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005599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Cases: KG for XAI in deep learning </a:t>
            </a:r>
            <a:endParaRPr lang="zh-CN" altLang="en-US" dirty="0"/>
          </a:p>
        </p:txBody>
      </p:sp>
      <p:pic>
        <p:nvPicPr>
          <p:cNvPr id="6" name="内容占位符 5"/>
          <p:cNvPicPr>
            <a:picLocks noGrp="1" noChangeAspect="1"/>
          </p:cNvPicPr>
          <p:nvPr>
            <p:ph idx="12"/>
          </p:nvPr>
        </p:nvPicPr>
        <p:blipFill>
          <a:blip r:embed="rId3"/>
          <a:stretch>
            <a:fillRect/>
          </a:stretch>
        </p:blipFill>
        <p:spPr>
          <a:xfrm>
            <a:off x="847578" y="971327"/>
            <a:ext cx="10490494" cy="4691062"/>
          </a:xfrm>
          <a:prstGeom prst="rect">
            <a:avLst/>
          </a:prstGeom>
        </p:spPr>
      </p:pic>
      <p:sp>
        <p:nvSpPr>
          <p:cNvPr id="24" name="矩形 23"/>
          <p:cNvSpPr/>
          <p:nvPr/>
        </p:nvSpPr>
        <p:spPr>
          <a:xfrm>
            <a:off x="9499601" y="6339333"/>
            <a:ext cx="2340905" cy="246221"/>
          </a:xfrm>
          <a:prstGeom prst="rect">
            <a:avLst/>
          </a:prstGeom>
          <a:solidFill>
            <a:srgbClr val="666666">
              <a:lumMod val="20000"/>
              <a:lumOff val="80000"/>
            </a:srgbClr>
          </a:solidFill>
        </p:spPr>
        <p:txBody>
          <a:bodyPr wrap="square">
            <a:spAutoFit/>
          </a:bodyPr>
          <a:lstStyle/>
          <a:p>
            <a:pPr defTabSz="914400" fontAlgn="base">
              <a:spcBef>
                <a:spcPct val="0"/>
              </a:spcBef>
              <a:spcAft>
                <a:spcPct val="0"/>
              </a:spcAft>
              <a:defRPr/>
            </a:pPr>
            <a:r>
              <a:rPr lang="en-US" altLang="zh-CN"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Source</a:t>
            </a:r>
            <a:r>
              <a:rPr lang="zh-CN" altLang="en-US"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a:t>
            </a:r>
            <a:r>
              <a:rPr lang="en-US" altLang="zh-CN"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aaai_2020_xai_tutorial.pdf</a:t>
            </a:r>
            <a:endParaRPr lang="zh-CN" altLang="en-US"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p:cNvSpPr txBox="1"/>
          <p:nvPr/>
        </p:nvSpPr>
        <p:spPr>
          <a:xfrm>
            <a:off x="847578" y="5761757"/>
            <a:ext cx="8339244" cy="954107"/>
          </a:xfrm>
          <a:prstGeom prst="rect">
            <a:avLst/>
          </a:prstGeom>
          <a:noFill/>
        </p:spPr>
        <p:txBody>
          <a:bodyPr wrap="square" rtlCol="0">
            <a:spAutoFit/>
          </a:bodyPr>
          <a:lstStyle/>
          <a:p>
            <a:pPr defTabSz="914400" fontAlgn="base">
              <a:spcBef>
                <a:spcPct val="0"/>
              </a:spcBef>
              <a:spcAft>
                <a:spcPct val="0"/>
              </a:spcAft>
            </a:pPr>
            <a:r>
              <a:rPr lang="en-US" altLang="zh-CN" sz="1400" dirty="0">
                <a:solidFill>
                  <a:srgbClr val="000000"/>
                </a:solidFill>
                <a:latin typeface="Times New Roman" panose="02020603050405020304" pitchFamily="18" charset="0"/>
                <a:ea typeface="宋体" pitchFamily="2" charset="-122"/>
                <a:cs typeface="Times New Roman" panose="02020603050405020304" pitchFamily="18" charset="0"/>
              </a:rPr>
              <a:t>The results from baseline Faster RCNN are improved</a:t>
            </a:r>
          </a:p>
          <a:p>
            <a:pPr defTabSz="914400" fontAlgn="base">
              <a:spcBef>
                <a:spcPct val="0"/>
              </a:spcBef>
              <a:spcAft>
                <a:spcPct val="0"/>
              </a:spcAft>
            </a:pPr>
            <a:r>
              <a:rPr lang="en-US" altLang="zh-CN" sz="1400" dirty="0">
                <a:solidFill>
                  <a:srgbClr val="000000"/>
                </a:solidFill>
                <a:latin typeface="Times New Roman" panose="02020603050405020304" pitchFamily="18" charset="0"/>
                <a:ea typeface="宋体" pitchFamily="2" charset="-122"/>
                <a:cs typeface="Times New Roman" panose="02020603050405020304" pitchFamily="18" charset="0"/>
              </a:rPr>
              <a:t>Paddle: 50% confidence, Person: 66%, Man: 46% to</a:t>
            </a:r>
          </a:p>
          <a:p>
            <a:pPr defTabSz="914400" fontAlgn="base">
              <a:spcBef>
                <a:spcPct val="0"/>
              </a:spcBef>
              <a:spcAft>
                <a:spcPct val="0"/>
              </a:spcAft>
            </a:pPr>
            <a:r>
              <a:rPr lang="en-US" altLang="zh-CN" sz="1400" b="1" dirty="0">
                <a:solidFill>
                  <a:srgbClr val="000000"/>
                </a:solidFill>
                <a:latin typeface="Times New Roman" panose="02020603050405020304" pitchFamily="18" charset="0"/>
                <a:ea typeface="宋体" pitchFamily="2" charset="-122"/>
                <a:cs typeface="Times New Roman" panose="02020603050405020304" pitchFamily="18" charset="0"/>
              </a:rPr>
              <a:t>Paddle: 74% </a:t>
            </a:r>
            <a:r>
              <a:rPr lang="en-US" altLang="zh-CN" sz="1400" dirty="0">
                <a:solidFill>
                  <a:srgbClr val="000000"/>
                </a:solidFill>
                <a:latin typeface="Times New Roman" panose="02020603050405020304" pitchFamily="18" charset="0"/>
                <a:ea typeface="宋体" pitchFamily="2" charset="-122"/>
                <a:cs typeface="Times New Roman" panose="02020603050405020304" pitchFamily="18" charset="0"/>
              </a:rPr>
              <a:t>confidence, Person: 66%, </a:t>
            </a:r>
            <a:r>
              <a:rPr lang="en-US" altLang="zh-CN" sz="1400" b="1" dirty="0">
                <a:solidFill>
                  <a:srgbClr val="000000"/>
                </a:solidFill>
                <a:latin typeface="Times New Roman" panose="02020603050405020304" pitchFamily="18" charset="0"/>
                <a:ea typeface="宋体" pitchFamily="2" charset="-122"/>
                <a:cs typeface="Times New Roman" panose="02020603050405020304" pitchFamily="18" charset="0"/>
              </a:rPr>
              <a:t>Man: 56% </a:t>
            </a:r>
          </a:p>
          <a:p>
            <a:pPr defTabSz="914400" fontAlgn="base">
              <a:spcBef>
                <a:spcPct val="0"/>
              </a:spcBef>
              <a:spcAft>
                <a:spcPct val="0"/>
              </a:spcAft>
            </a:pPr>
            <a:r>
              <a:rPr lang="en-US" altLang="zh-CN" sz="1400" dirty="0">
                <a:solidFill>
                  <a:srgbClr val="000000"/>
                </a:solidFill>
                <a:latin typeface="Times New Roman" panose="02020603050405020304" pitchFamily="18" charset="0"/>
                <a:ea typeface="宋体" pitchFamily="2" charset="-122"/>
                <a:cs typeface="Times New Roman" panose="02020603050405020304" pitchFamily="18" charset="0"/>
              </a:rPr>
              <a:t>and with </a:t>
            </a:r>
            <a:r>
              <a:rPr lang="en-US" altLang="zh-CN" sz="1400" b="1" dirty="0">
                <a:solidFill>
                  <a:srgbClr val="000000"/>
                </a:solidFill>
                <a:latin typeface="Times New Roman" panose="02020603050405020304" pitchFamily="18" charset="0"/>
                <a:ea typeface="宋体" pitchFamily="2" charset="-122"/>
                <a:cs typeface="Times New Roman" panose="02020603050405020304" pitchFamily="18" charset="0"/>
              </a:rPr>
              <a:t>explanation: Person, Paddle, Water as part of the context in the image and kg of concept Boat. </a:t>
            </a:r>
            <a:endParaRPr lang="zh-CN" altLang="en-US" sz="1400" b="1" dirty="0">
              <a:solidFill>
                <a:srgbClr val="000000"/>
              </a:solidFill>
              <a:latin typeface="Times New Roman" panose="02020603050405020304" pitchFamily="18" charset="0"/>
              <a:ea typeface="宋体" pitchFamily="2" charset="-122"/>
              <a:cs typeface="Times New Roman" panose="02020603050405020304" pitchFamily="18" charset="0"/>
            </a:endParaRPr>
          </a:p>
        </p:txBody>
      </p:sp>
      <p:sp>
        <p:nvSpPr>
          <p:cNvPr id="10" name="矩形 9"/>
          <p:cNvSpPr/>
          <p:nvPr/>
        </p:nvSpPr>
        <p:spPr>
          <a:xfrm>
            <a:off x="9414716" y="5931008"/>
            <a:ext cx="1069524" cy="369332"/>
          </a:xfrm>
          <a:prstGeom prst="rect">
            <a:avLst/>
          </a:prstGeom>
        </p:spPr>
        <p:txBody>
          <a:bodyPr wrap="none">
            <a:spAutoFit/>
          </a:bodyPr>
          <a:lstStyle/>
          <a:p>
            <a:pPr defTabSz="914400" fontAlgn="base">
              <a:spcBef>
                <a:spcPct val="0"/>
              </a:spcBef>
              <a:spcAft>
                <a:spcPct val="0"/>
              </a:spcAft>
            </a:pPr>
            <a:r>
              <a:rPr lang="en-US" altLang="zh-CN" dirty="0">
                <a:solidFill>
                  <a:srgbClr val="000000"/>
                </a:solidFill>
                <a:latin typeface="Times New Roman" panose="02020603050405020304" pitchFamily="18" charset="0"/>
                <a:ea typeface="宋体" pitchFamily="2" charset="-122"/>
                <a:cs typeface="Times New Roman" panose="02020603050405020304" pitchFamily="18" charset="0"/>
              </a:rPr>
              <a:t>THALES</a:t>
            </a:r>
            <a:endParaRPr lang="zh-CN" altLang="en-US" dirty="0">
              <a:solidFill>
                <a:srgbClr val="000000"/>
              </a:solidFill>
              <a:latin typeface="Calibri" pitchFamily="34" charset="0"/>
              <a:ea typeface="宋体" pitchFamily="2" charset="-122"/>
            </a:endParaRPr>
          </a:p>
        </p:txBody>
      </p:sp>
    </p:spTree>
    <p:extLst>
      <p:ext uri="{BB962C8B-B14F-4D97-AF65-F5344CB8AC3E}">
        <p14:creationId xmlns:p14="http://schemas.microsoft.com/office/powerpoint/2010/main" val="2352019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7"/>
          <p:cNvSpPr>
            <a:spLocks noGrp="1"/>
          </p:cNvSpPr>
          <p:nvPr>
            <p:ph type="subTitle" idx="1"/>
          </p:nvPr>
        </p:nvSpPr>
        <p:spPr/>
        <p:txBody>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Cases: KG for XAI in Recommender systems</a:t>
            </a:r>
            <a:endParaRPr lang="zh-CN" altLang="en-US" dirty="0"/>
          </a:p>
        </p:txBody>
      </p:sp>
      <p:pic>
        <p:nvPicPr>
          <p:cNvPr id="6" name="内容占位符 5"/>
          <p:cNvPicPr>
            <a:picLocks noGrp="1" noChangeAspect="1"/>
          </p:cNvPicPr>
          <p:nvPr>
            <p:ph idx="12"/>
          </p:nvPr>
        </p:nvPicPr>
        <p:blipFill rotWithShape="1">
          <a:blip r:embed="rId2"/>
          <a:srcRect l="27179" t="10462" r="25227" b="1385"/>
          <a:stretch/>
        </p:blipFill>
        <p:spPr>
          <a:xfrm>
            <a:off x="754742" y="1852442"/>
            <a:ext cx="5109029" cy="2975428"/>
          </a:xfrm>
          <a:prstGeom prst="rect">
            <a:avLst/>
          </a:prstGeom>
        </p:spPr>
      </p:pic>
      <p:sp>
        <p:nvSpPr>
          <p:cNvPr id="7" name="矩形 6"/>
          <p:cNvSpPr/>
          <p:nvPr/>
        </p:nvSpPr>
        <p:spPr>
          <a:xfrm>
            <a:off x="1291221" y="5059403"/>
            <a:ext cx="3856459" cy="707886"/>
          </a:xfrm>
          <a:prstGeom prst="rect">
            <a:avLst/>
          </a:prstGeom>
          <a:solidFill>
            <a:srgbClr val="666666">
              <a:lumMod val="20000"/>
              <a:lumOff val="80000"/>
            </a:srgbClr>
          </a:solidFill>
        </p:spPr>
        <p:txBody>
          <a:bodyPr wrap="square">
            <a:spAutoFit/>
          </a:bodyPr>
          <a:lstStyle/>
          <a:p>
            <a:pPr defTabSz="914400" fontAlgn="base">
              <a:spcBef>
                <a:spcPct val="0"/>
              </a:spcBef>
              <a:spcAft>
                <a:spcPct val="0"/>
              </a:spcAft>
              <a:defRPr/>
            </a:pPr>
            <a:r>
              <a:rPr lang="en-US" altLang="zh-CN"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Source</a:t>
            </a:r>
            <a:r>
              <a:rPr lang="zh-CN" altLang="en-US"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a:t>
            </a:r>
            <a:r>
              <a:rPr lang="en-US" altLang="zh-CN" sz="1000" dirty="0">
                <a:solidFill>
                  <a:srgbClr val="000000"/>
                </a:solidFill>
                <a:latin typeface="Arial" panose="020B0604020202020204" pitchFamily="34" charset="0"/>
                <a:ea typeface="微软雅黑" panose="020B0503020204020204" pitchFamily="34" charset="-122"/>
                <a:sym typeface="Arial" panose="020B0604020202020204" pitchFamily="34" charset="0"/>
              </a:rPr>
              <a:t>Ma W, Zhang M, Cao Y, et al. Jointly Learning Explainable Rules for Recommendation with Knowledge Graph[C]//The World Wide Web Conference. ACM, 2019: 1210-1221.</a:t>
            </a:r>
            <a:endParaRPr lang="zh-CN" altLang="en-US"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p:cNvPicPr>
            <a:picLocks noChangeAspect="1"/>
          </p:cNvPicPr>
          <p:nvPr/>
        </p:nvPicPr>
        <p:blipFill>
          <a:blip r:embed="rId3"/>
          <a:stretch>
            <a:fillRect/>
          </a:stretch>
        </p:blipFill>
        <p:spPr>
          <a:xfrm>
            <a:off x="6283450" y="1998583"/>
            <a:ext cx="5437842" cy="2687172"/>
          </a:xfrm>
          <a:prstGeom prst="rect">
            <a:avLst/>
          </a:prstGeom>
        </p:spPr>
      </p:pic>
      <p:sp>
        <p:nvSpPr>
          <p:cNvPr id="10" name="文本框 9"/>
          <p:cNvSpPr txBox="1"/>
          <p:nvPr/>
        </p:nvSpPr>
        <p:spPr>
          <a:xfrm>
            <a:off x="785204" y="1251578"/>
            <a:ext cx="1881796" cy="369332"/>
          </a:xfrm>
          <a:prstGeom prst="rect">
            <a:avLst/>
          </a:prstGeom>
          <a:noFill/>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Rule-based</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7200899" y="5055370"/>
            <a:ext cx="3806145" cy="400110"/>
          </a:xfrm>
          <a:prstGeom prst="rect">
            <a:avLst/>
          </a:prstGeom>
          <a:solidFill>
            <a:srgbClr val="666666">
              <a:lumMod val="20000"/>
              <a:lumOff val="80000"/>
            </a:srgbClr>
          </a:solidFill>
        </p:spPr>
        <p:txBody>
          <a:bodyPr wrap="square">
            <a:spAutoFit/>
          </a:bodyPr>
          <a:lstStyle/>
          <a:p>
            <a:pPr defTabSz="914400" fontAlgn="base">
              <a:spcBef>
                <a:spcPct val="0"/>
              </a:spcBef>
              <a:spcAft>
                <a:spcPct val="0"/>
              </a:spcAft>
              <a:defRPr/>
            </a:pPr>
            <a:r>
              <a:rPr lang="en-US" altLang="zh-CN"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Source</a:t>
            </a:r>
            <a:r>
              <a:rPr lang="zh-CN" altLang="en-US"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rPr>
              <a:t>：</a:t>
            </a:r>
            <a:r>
              <a:rPr lang="en-US" altLang="zh-CN" sz="1000" dirty="0">
                <a:solidFill>
                  <a:srgbClr val="000000"/>
                </a:solidFill>
                <a:latin typeface="Arial" panose="020B0604020202020204" pitchFamily="34" charset="0"/>
                <a:ea typeface="微软雅黑" panose="020B0503020204020204" pitchFamily="34" charset="-122"/>
                <a:sym typeface="Arial" panose="020B0604020202020204" pitchFamily="34" charset="0"/>
              </a:rPr>
              <a:t>Wang X, et al. 2019. Explainable Reasoning over Knowledge Graphs for Recommendation. In AAAI.</a:t>
            </a:r>
          </a:p>
        </p:txBody>
      </p:sp>
      <p:sp>
        <p:nvSpPr>
          <p:cNvPr id="13" name="文本框 12"/>
          <p:cNvSpPr txBox="1"/>
          <p:nvPr/>
        </p:nvSpPr>
        <p:spPr>
          <a:xfrm>
            <a:off x="6385050" y="1249283"/>
            <a:ext cx="1881796" cy="369332"/>
          </a:xfrm>
          <a:prstGeom prst="rect">
            <a:avLst/>
          </a:prstGeom>
          <a:noFill/>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Path-based</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294546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A10D792-4102-9E49-9911-6FCBEA89B21E}"/>
              </a:ext>
            </a:extLst>
          </p:cNvPr>
          <p:cNvSpPr>
            <a:spLocks noGrp="1"/>
          </p:cNvSpPr>
          <p:nvPr>
            <p:ph type="body" sz="quarter" idx="10"/>
          </p:nvPr>
        </p:nvSpPr>
        <p:spPr/>
        <p:txBody>
          <a:bodyPr/>
          <a:lstStyle/>
          <a:p>
            <a:r>
              <a:rPr lang="en-US" altLang="zh-CN" dirty="0"/>
              <a:t>What is explainable AI (XAI)</a:t>
            </a:r>
          </a:p>
          <a:p>
            <a:r>
              <a:rPr lang="en-US" altLang="zh-CN" dirty="0" smtClean="0"/>
              <a:t>Types </a:t>
            </a:r>
            <a:r>
              <a:rPr lang="en-US" altLang="zh-CN" dirty="0"/>
              <a:t>of XAI </a:t>
            </a:r>
            <a:r>
              <a:rPr lang="en-US" altLang="zh-CN" dirty="0" smtClean="0"/>
              <a:t>methods</a:t>
            </a:r>
            <a:endParaRPr lang="en-US" altLang="zh-CN" dirty="0"/>
          </a:p>
          <a:p>
            <a:r>
              <a:rPr lang="en-US" altLang="zh-CN" dirty="0" smtClean="0"/>
              <a:t>Attribution</a:t>
            </a:r>
          </a:p>
          <a:p>
            <a:r>
              <a:rPr lang="en-US" altLang="zh-CN" smtClean="0"/>
              <a:t>Counterfactual</a:t>
            </a:r>
            <a:endParaRPr lang="en-US" altLang="zh-CN" dirty="0" smtClean="0"/>
          </a:p>
          <a:p>
            <a:r>
              <a:rPr lang="en-US" altLang="zh-CN" dirty="0" smtClean="0"/>
              <a:t>Knowledge-aware XAI</a:t>
            </a:r>
          </a:p>
          <a:p>
            <a:r>
              <a:rPr lang="en-US" altLang="zh-CN" dirty="0">
                <a:solidFill>
                  <a:srgbClr val="C00000"/>
                </a:solidFill>
              </a:rPr>
              <a:t>Conclusion</a:t>
            </a:r>
          </a:p>
          <a:p>
            <a:endParaRPr lang="en-US" altLang="zh-CN" dirty="0">
              <a:solidFill>
                <a:srgbClr val="C00000"/>
              </a:solidFill>
            </a:endParaRPr>
          </a:p>
        </p:txBody>
      </p:sp>
      <p:sp>
        <p:nvSpPr>
          <p:cNvPr id="3" name="文本框 2"/>
          <p:cNvSpPr txBox="1"/>
          <p:nvPr/>
        </p:nvSpPr>
        <p:spPr>
          <a:xfrm>
            <a:off x="1033620" y="636814"/>
            <a:ext cx="1763485" cy="553998"/>
          </a:xfrm>
          <a:prstGeom prst="rect">
            <a:avLst/>
          </a:prstGeom>
          <a:solidFill>
            <a:srgbClr val="EBEBEB"/>
          </a:solidFill>
        </p:spPr>
        <p:txBody>
          <a:bodyPr wrap="square" lIns="0" tIns="0" rIns="0" bIns="0" rtlCol="0">
            <a:spAutoFit/>
          </a:bodyPr>
          <a:lstStyle/>
          <a:p>
            <a:pPr algn="l"/>
            <a:r>
              <a:rPr kumimoji="1" lang="en-US" altLang="zh-CN" sz="3600" dirty="0" smtClean="0">
                <a:solidFill>
                  <a:srgbClr val="000000"/>
                </a:solidFill>
                <a:latin typeface="Microsoft YaHei" panose="020B0503020204020204" pitchFamily="34" charset="-122"/>
                <a:ea typeface="Microsoft YaHei" panose="020B0503020204020204" pitchFamily="34" charset="-122"/>
              </a:rPr>
              <a:t>Content</a:t>
            </a:r>
            <a:endParaRPr kumimoji="1" lang="zh-CN" altLang="en-US" sz="3600" dirty="0" smtClean="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765878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
          </p:nvPr>
        </p:nvSpPr>
        <p:spPr/>
        <p:txBody>
          <a:bodyPr/>
          <a:lstStyle/>
          <a:p>
            <a:r>
              <a:rPr lang="en-US" altLang="zh-CN" dirty="0" smtClean="0"/>
              <a:t>Conclusion</a:t>
            </a:r>
            <a:endParaRPr lang="zh-CN" altLang="en-US" dirty="0"/>
          </a:p>
        </p:txBody>
      </p:sp>
      <p:sp>
        <p:nvSpPr>
          <p:cNvPr id="5" name="内容占位符 4"/>
          <p:cNvSpPr>
            <a:spLocks noGrp="1"/>
          </p:cNvSpPr>
          <p:nvPr>
            <p:ph idx="12"/>
          </p:nvPr>
        </p:nvSpPr>
        <p:spPr/>
        <p:txBody>
          <a:bodyPr/>
          <a:lstStyle/>
          <a:p>
            <a:r>
              <a:rPr lang="en-US" altLang="zh-CN" dirty="0" smtClean="0"/>
              <a:t>What is XAI?</a:t>
            </a:r>
          </a:p>
          <a:p>
            <a:endParaRPr lang="en-US" altLang="zh-CN" dirty="0"/>
          </a:p>
          <a:p>
            <a:r>
              <a:rPr lang="en-US" altLang="zh-CN" dirty="0" smtClean="0"/>
              <a:t>Types of XAI techniques</a:t>
            </a:r>
          </a:p>
          <a:p>
            <a:endParaRPr lang="en-US" altLang="zh-CN" dirty="0"/>
          </a:p>
          <a:p>
            <a:r>
              <a:rPr lang="en-US" altLang="zh-CN" dirty="0" smtClean="0"/>
              <a:t>Attribution-based methods</a:t>
            </a:r>
          </a:p>
          <a:p>
            <a:endParaRPr lang="en-US" altLang="zh-CN" dirty="0"/>
          </a:p>
          <a:p>
            <a:r>
              <a:rPr lang="en-US" altLang="zh-CN" dirty="0" smtClean="0"/>
              <a:t>Counterfactual explanation</a:t>
            </a:r>
          </a:p>
          <a:p>
            <a:endParaRPr lang="en-US" altLang="zh-CN" dirty="0"/>
          </a:p>
          <a:p>
            <a:r>
              <a:rPr lang="en-US" altLang="zh-CN" dirty="0" smtClean="0"/>
              <a:t>Knowledge-aware XAI</a:t>
            </a:r>
          </a:p>
          <a:p>
            <a:pPr lvl="1"/>
            <a:endParaRPr lang="zh-CN" altLang="en-US" dirty="0"/>
          </a:p>
        </p:txBody>
      </p:sp>
    </p:spTree>
    <p:extLst>
      <p:ext uri="{BB962C8B-B14F-4D97-AF65-F5344CB8AC3E}">
        <p14:creationId xmlns:p14="http://schemas.microsoft.com/office/powerpoint/2010/main" val="11532930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smtClean="0"/>
              <a:t>About us</a:t>
            </a:r>
            <a:endParaRPr lang="zh-CN" altLang="en-US" dirty="0"/>
          </a:p>
        </p:txBody>
      </p:sp>
      <p:sp>
        <p:nvSpPr>
          <p:cNvPr id="4" name="内容占位符 3"/>
          <p:cNvSpPr>
            <a:spLocks noGrp="1"/>
          </p:cNvSpPr>
          <p:nvPr>
            <p:ph idx="12"/>
          </p:nvPr>
        </p:nvSpPr>
        <p:spPr>
          <a:xfrm>
            <a:off x="726021" y="1237104"/>
            <a:ext cx="10733557" cy="4690459"/>
          </a:xfrm>
        </p:spPr>
        <p:txBody>
          <a:bodyPr/>
          <a:lstStyle/>
          <a:p>
            <a:r>
              <a:rPr lang="en-US" altLang="zh-CN" dirty="0"/>
              <a:t>Huawei Hong Kong Research Center</a:t>
            </a:r>
            <a:endParaRPr lang="zh-CN" altLang="zh-CN" dirty="0"/>
          </a:p>
          <a:p>
            <a:pPr lvl="1"/>
            <a:r>
              <a:rPr lang="en-US" altLang="zh-CN" dirty="0"/>
              <a:t>Huawei is establishing the Hong Kong Research Center with focus on CPU, Basic Software, AI related research and development, from algorithm, software to chip set development. </a:t>
            </a:r>
            <a:endParaRPr lang="en-US" altLang="zh-CN" dirty="0" smtClean="0"/>
          </a:p>
          <a:p>
            <a:pPr lvl="1"/>
            <a:endParaRPr lang="en-US" altLang="zh-CN" b="1" dirty="0" smtClean="0"/>
          </a:p>
          <a:p>
            <a:r>
              <a:rPr lang="en-US" altLang="zh-CN" dirty="0" smtClean="0"/>
              <a:t>MindSpore </a:t>
            </a:r>
            <a:r>
              <a:rPr lang="en-US" altLang="zh-CN" dirty="0"/>
              <a:t>AI &amp; Data Team</a:t>
            </a:r>
            <a:endParaRPr lang="zh-CN" altLang="zh-CN" dirty="0"/>
          </a:p>
          <a:p>
            <a:pPr lvl="1"/>
            <a:r>
              <a:rPr lang="en-US" altLang="zh-CN" dirty="0"/>
              <a:t>This </a:t>
            </a:r>
            <a:r>
              <a:rPr lang="en-US" altLang="zh-CN" dirty="0" smtClean="0"/>
              <a:t>team contributes </a:t>
            </a:r>
            <a:r>
              <a:rPr lang="en-US" altLang="zh-CN" dirty="0"/>
              <a:t>to Huawei’s newly released deep learning framework </a:t>
            </a:r>
            <a:r>
              <a:rPr lang="en-US" altLang="zh-CN" u="sng" dirty="0"/>
              <a:t>MindSpore</a:t>
            </a:r>
            <a:r>
              <a:rPr lang="en-US" altLang="zh-CN" dirty="0"/>
              <a:t>, focusing on the innovative research and development of interpretable deep learning, data fairness, algorithmic ethics and so on. </a:t>
            </a:r>
            <a:endParaRPr lang="en-US" altLang="zh-CN" dirty="0" smtClean="0"/>
          </a:p>
          <a:p>
            <a:pPr marL="160751" lvl="1" indent="0">
              <a:buNone/>
            </a:pPr>
            <a:endParaRPr lang="en-US" altLang="zh-CN" dirty="0"/>
          </a:p>
          <a:p>
            <a:r>
              <a:rPr lang="en-US" altLang="zh-CN" dirty="0" smtClean="0"/>
              <a:t>We are hiring!</a:t>
            </a:r>
          </a:p>
          <a:p>
            <a:pPr lvl="1"/>
            <a:r>
              <a:rPr lang="en-US" altLang="zh-CN" dirty="0"/>
              <a:t>AI &amp; Data </a:t>
            </a:r>
            <a:r>
              <a:rPr lang="en-US" altLang="zh-CN" dirty="0" smtClean="0"/>
              <a:t>Researcher</a:t>
            </a:r>
          </a:p>
          <a:p>
            <a:pPr lvl="1"/>
            <a:r>
              <a:rPr lang="en-US" altLang="zh-CN" dirty="0" smtClean="0"/>
              <a:t>Research Intern</a:t>
            </a:r>
          </a:p>
          <a:p>
            <a:pPr lvl="1"/>
            <a:r>
              <a:rPr lang="en-US" altLang="zh-CN" dirty="0" smtClean="0"/>
              <a:t>Please </a:t>
            </a:r>
            <a:r>
              <a:rPr lang="en-US" altLang="zh-CN" dirty="0"/>
              <a:t>send your full resume </a:t>
            </a:r>
            <a:r>
              <a:rPr lang="en-US" altLang="zh-CN" dirty="0" smtClean="0"/>
              <a:t>to </a:t>
            </a:r>
            <a:r>
              <a:rPr lang="en-US" altLang="zh-CN" u="sng" dirty="0" smtClean="0">
                <a:solidFill>
                  <a:srgbClr val="C00000"/>
                </a:solidFill>
                <a:hlinkClick r:id="rId3"/>
              </a:rPr>
              <a:t>choi.man@huawei.com</a:t>
            </a:r>
            <a:endParaRPr lang="en-US" altLang="zh-CN" b="1" u="sng" dirty="0">
              <a:solidFill>
                <a:srgbClr val="C00000"/>
              </a:solidFill>
            </a:endParaRPr>
          </a:p>
          <a:p>
            <a:pPr lvl="1"/>
            <a:endParaRPr lang="zh-CN" altLang="zh-CN" dirty="0"/>
          </a:p>
          <a:p>
            <a:pPr lvl="1"/>
            <a:endParaRPr lang="zh-CN" altLang="en-US" dirty="0"/>
          </a:p>
        </p:txBody>
      </p:sp>
    </p:spTree>
    <p:extLst>
      <p:ext uri="{BB962C8B-B14F-4D97-AF65-F5344CB8AC3E}">
        <p14:creationId xmlns:p14="http://schemas.microsoft.com/office/powerpoint/2010/main" val="21511135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0223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CE0CEC36-5881-F64A-A70F-904DBA9886A9}"/>
              </a:ext>
            </a:extLst>
          </p:cNvPr>
          <p:cNvSpPr>
            <a:spLocks noGrp="1"/>
          </p:cNvSpPr>
          <p:nvPr>
            <p:ph type="subTitle" idx="1"/>
          </p:nvPr>
        </p:nvSpPr>
        <p:spPr/>
        <p:txBody>
          <a:bodyPr/>
          <a:lstStyle/>
          <a:p>
            <a:r>
              <a:rPr lang="en-US" altLang="zh-CN" dirty="0"/>
              <a:t>General overview of </a:t>
            </a:r>
            <a:r>
              <a:rPr lang="en-US" altLang="zh-CN" dirty="0" smtClean="0"/>
              <a:t>XAI</a:t>
            </a:r>
            <a:endParaRPr lang="en-US" dirty="0"/>
          </a:p>
        </p:txBody>
      </p:sp>
      <p:sp>
        <p:nvSpPr>
          <p:cNvPr id="8" name="Content Placeholder 2">
            <a:extLst>
              <a:ext uri="{FF2B5EF4-FFF2-40B4-BE49-F238E27FC236}">
                <a16:creationId xmlns=""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pic>
        <p:nvPicPr>
          <p:cNvPr id="6" name="内容占位符 6"/>
          <p:cNvPicPr>
            <a:picLocks noChangeAspect="1"/>
          </p:cNvPicPr>
          <p:nvPr/>
        </p:nvPicPr>
        <p:blipFill>
          <a:blip r:embed="rId3"/>
          <a:stretch>
            <a:fillRect/>
          </a:stretch>
        </p:blipFill>
        <p:spPr bwMode="auto">
          <a:xfrm>
            <a:off x="3202911" y="1103086"/>
            <a:ext cx="8696993" cy="4253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658092" y="6001649"/>
            <a:ext cx="2335458" cy="246221"/>
          </a:xfrm>
          <a:prstGeom prst="rect">
            <a:avLst/>
          </a:prstGeom>
          <a:solidFill>
            <a:srgbClr val="666666">
              <a:lumMod val="20000"/>
              <a:lumOff val="80000"/>
            </a:srgbClr>
          </a:solidFill>
        </p:spPr>
        <p:txBody>
          <a:bodyPr wrap="square">
            <a:spAutoFit/>
          </a:bodyPr>
          <a:lstStyle/>
          <a:p>
            <a:pPr>
              <a:defRPr/>
            </a:pP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Source</a:t>
            </a:r>
            <a:r>
              <a:rPr lang="zh-CN" altLang="en-US"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a:t>
            </a: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aaai_2020_xai_tutorial.pdf</a:t>
            </a:r>
            <a:endParaRPr lang="zh-CN" altLang="en-US"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Content Placeholder 2">
            <a:extLst>
              <a:ext uri="{FF2B5EF4-FFF2-40B4-BE49-F238E27FC236}">
                <a16:creationId xmlns="" xmlns:a16="http://schemas.microsoft.com/office/drawing/2014/main" id="{55F986D5-D7D9-6446-9526-9389CD9831D8}"/>
              </a:ext>
            </a:extLst>
          </p:cNvPr>
          <p:cNvSpPr txBox="1">
            <a:spLocks/>
          </p:cNvSpPr>
          <p:nvPr/>
        </p:nvSpPr>
        <p:spPr>
          <a:xfrm>
            <a:off x="306169" y="1326961"/>
            <a:ext cx="2687381" cy="3440982"/>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a:lnSpc>
                <a:spcPct val="150000"/>
              </a:lnSpc>
            </a:pPr>
            <a:r>
              <a:rPr lang="en-US" altLang="zh-CN" sz="1600" b="1" dirty="0"/>
              <a:t>Explainable AI</a:t>
            </a:r>
            <a:r>
              <a:rPr lang="en-US" altLang="zh-CN" sz="1600" dirty="0"/>
              <a:t> (XAI) refers to methods and techniques in </a:t>
            </a:r>
            <a:r>
              <a:rPr lang="en-US" altLang="zh-CN" sz="1600" dirty="0" smtClean="0"/>
              <a:t>AI such </a:t>
            </a:r>
            <a:r>
              <a:rPr lang="en-US" altLang="zh-CN" sz="1600" dirty="0"/>
              <a:t>that </a:t>
            </a:r>
            <a:r>
              <a:rPr lang="en-US" altLang="zh-CN" sz="1600" b="1" dirty="0"/>
              <a:t>human experts can understand the results of the solution</a:t>
            </a:r>
            <a:r>
              <a:rPr lang="en-US" altLang="zh-CN" sz="1600" dirty="0"/>
              <a:t>. </a:t>
            </a:r>
            <a:endParaRPr lang="en-US" altLang="zh-CN" sz="1600" dirty="0" smtClean="0"/>
          </a:p>
          <a:p>
            <a:pPr marL="11113" indent="0">
              <a:lnSpc>
                <a:spcPct val="150000"/>
              </a:lnSpc>
              <a:buNone/>
            </a:pPr>
            <a:r>
              <a:rPr lang="en-US" altLang="zh-CN" sz="1600" dirty="0" smtClean="0"/>
              <a:t>	                  - Wikipedia</a:t>
            </a:r>
            <a:endParaRPr lang="en-US" altLang="zh-CN" sz="1600" dirty="0"/>
          </a:p>
          <a:p>
            <a:endParaRPr lang="en-US" altLang="zh-CN" sz="1600" dirty="0"/>
          </a:p>
        </p:txBody>
      </p:sp>
    </p:spTree>
    <p:extLst>
      <p:ext uri="{BB962C8B-B14F-4D97-AF65-F5344CB8AC3E}">
        <p14:creationId xmlns:p14="http://schemas.microsoft.com/office/powerpoint/2010/main" val="26574176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r>
              <a:rPr lang="en-US" altLang="zh-CN" dirty="0" smtClean="0"/>
              <a:t>Why do we need XAI?</a:t>
            </a:r>
            <a:endParaRPr lang="zh-CN" altLang="en-US" dirty="0"/>
          </a:p>
        </p:txBody>
      </p:sp>
      <p:pic>
        <p:nvPicPr>
          <p:cNvPr id="9" name="图片 8"/>
          <p:cNvPicPr>
            <a:picLocks noChangeAspect="1"/>
          </p:cNvPicPr>
          <p:nvPr/>
        </p:nvPicPr>
        <p:blipFill>
          <a:blip r:embed="rId3"/>
          <a:stretch>
            <a:fillRect/>
          </a:stretch>
        </p:blipFill>
        <p:spPr>
          <a:xfrm>
            <a:off x="1813442" y="4191698"/>
            <a:ext cx="4071773" cy="2017524"/>
          </a:xfrm>
          <a:prstGeom prst="rect">
            <a:avLst/>
          </a:prstGeom>
        </p:spPr>
      </p:pic>
      <p:pic>
        <p:nvPicPr>
          <p:cNvPr id="10" name="图片 9"/>
          <p:cNvPicPr>
            <a:picLocks noChangeAspect="1"/>
          </p:cNvPicPr>
          <p:nvPr/>
        </p:nvPicPr>
        <p:blipFill>
          <a:blip r:embed="rId4"/>
          <a:stretch>
            <a:fillRect/>
          </a:stretch>
        </p:blipFill>
        <p:spPr>
          <a:xfrm>
            <a:off x="6499954" y="1465871"/>
            <a:ext cx="3910560" cy="2132073"/>
          </a:xfrm>
          <a:prstGeom prst="rect">
            <a:avLst/>
          </a:prstGeom>
        </p:spPr>
      </p:pic>
      <p:pic>
        <p:nvPicPr>
          <p:cNvPr id="15" name="图片 14"/>
          <p:cNvPicPr>
            <a:picLocks noChangeAspect="1"/>
          </p:cNvPicPr>
          <p:nvPr/>
        </p:nvPicPr>
        <p:blipFill>
          <a:blip r:embed="rId5"/>
          <a:stretch>
            <a:fillRect/>
          </a:stretch>
        </p:blipFill>
        <p:spPr>
          <a:xfrm>
            <a:off x="1804547" y="1632952"/>
            <a:ext cx="4043935" cy="1914024"/>
          </a:xfrm>
          <a:prstGeom prst="rect">
            <a:avLst/>
          </a:prstGeom>
        </p:spPr>
      </p:pic>
      <p:pic>
        <p:nvPicPr>
          <p:cNvPr id="16" name="图片 15"/>
          <p:cNvPicPr>
            <a:picLocks noChangeAspect="1"/>
          </p:cNvPicPr>
          <p:nvPr/>
        </p:nvPicPr>
        <p:blipFill>
          <a:blip r:embed="rId6"/>
          <a:stretch>
            <a:fillRect/>
          </a:stretch>
        </p:blipFill>
        <p:spPr>
          <a:xfrm>
            <a:off x="6386235" y="4293992"/>
            <a:ext cx="3666500" cy="1775104"/>
          </a:xfrm>
          <a:prstGeom prst="rect">
            <a:avLst/>
          </a:prstGeom>
        </p:spPr>
      </p:pic>
      <p:sp>
        <p:nvSpPr>
          <p:cNvPr id="23" name="Content Placeholder 2">
            <a:extLst>
              <a:ext uri="{FF2B5EF4-FFF2-40B4-BE49-F238E27FC236}">
                <a16:creationId xmlns="" xmlns:a16="http://schemas.microsoft.com/office/drawing/2014/main" id="{55F986D5-D7D9-6446-9526-9389CD9831D8}"/>
              </a:ext>
            </a:extLst>
          </p:cNvPr>
          <p:cNvSpPr txBox="1">
            <a:spLocks/>
          </p:cNvSpPr>
          <p:nvPr/>
        </p:nvSpPr>
        <p:spPr>
          <a:xfrm>
            <a:off x="1813442" y="3866810"/>
            <a:ext cx="3552781" cy="361514"/>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r>
              <a:rPr lang="en-US" altLang="zh-CN" sz="1600" dirty="0" smtClean="0"/>
              <a:t>Trust AI service </a:t>
            </a:r>
            <a:endParaRPr lang="en-US" altLang="zh-CN" sz="1600" dirty="0"/>
          </a:p>
        </p:txBody>
      </p:sp>
      <p:sp>
        <p:nvSpPr>
          <p:cNvPr id="24" name="Content Placeholder 2">
            <a:extLst>
              <a:ext uri="{FF2B5EF4-FFF2-40B4-BE49-F238E27FC236}">
                <a16:creationId xmlns="" xmlns:a16="http://schemas.microsoft.com/office/drawing/2014/main" id="{55F986D5-D7D9-6446-9526-9389CD9831D8}"/>
              </a:ext>
            </a:extLst>
          </p:cNvPr>
          <p:cNvSpPr txBox="1">
            <a:spLocks/>
          </p:cNvSpPr>
          <p:nvPr/>
        </p:nvSpPr>
        <p:spPr>
          <a:xfrm>
            <a:off x="1893641" y="1203903"/>
            <a:ext cx="3552781" cy="361514"/>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r>
              <a:rPr lang="en-US" altLang="zh-CN" sz="1600" dirty="0"/>
              <a:t>Debug (</a:t>
            </a:r>
            <a:r>
              <a:rPr lang="en-US" altLang="zh-CN" sz="1600" dirty="0" err="1"/>
              <a:t>mis</a:t>
            </a:r>
            <a:r>
              <a:rPr lang="en-US" altLang="zh-CN" sz="1600" dirty="0"/>
              <a:t>-)</a:t>
            </a:r>
            <a:r>
              <a:rPr lang="en-US" altLang="zh-CN" sz="1600" dirty="0" smtClean="0"/>
              <a:t>predictions and </a:t>
            </a:r>
            <a:endParaRPr lang="en-US" altLang="zh-CN" sz="1600" dirty="0"/>
          </a:p>
        </p:txBody>
      </p:sp>
      <p:sp>
        <p:nvSpPr>
          <p:cNvPr id="25" name="Content Placeholder 2">
            <a:extLst>
              <a:ext uri="{FF2B5EF4-FFF2-40B4-BE49-F238E27FC236}">
                <a16:creationId xmlns="" xmlns:a16="http://schemas.microsoft.com/office/drawing/2014/main" id="{55F986D5-D7D9-6446-9526-9389CD9831D8}"/>
              </a:ext>
            </a:extLst>
          </p:cNvPr>
          <p:cNvSpPr txBox="1">
            <a:spLocks/>
          </p:cNvSpPr>
          <p:nvPr/>
        </p:nvSpPr>
        <p:spPr>
          <a:xfrm>
            <a:off x="6499954" y="1194617"/>
            <a:ext cx="3552781" cy="361514"/>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r>
              <a:rPr lang="en-US" altLang="zh-CN" sz="1600" dirty="0"/>
              <a:t>Improve ML model</a:t>
            </a:r>
          </a:p>
        </p:txBody>
      </p:sp>
      <p:sp>
        <p:nvSpPr>
          <p:cNvPr id="27" name="Content Placeholder 2">
            <a:extLst>
              <a:ext uri="{FF2B5EF4-FFF2-40B4-BE49-F238E27FC236}">
                <a16:creationId xmlns="" xmlns:a16="http://schemas.microsoft.com/office/drawing/2014/main" id="{55F986D5-D7D9-6446-9526-9389CD9831D8}"/>
              </a:ext>
            </a:extLst>
          </p:cNvPr>
          <p:cNvSpPr txBox="1">
            <a:spLocks/>
          </p:cNvSpPr>
          <p:nvPr/>
        </p:nvSpPr>
        <p:spPr>
          <a:xfrm>
            <a:off x="6365868" y="3866810"/>
            <a:ext cx="3552781" cy="361514"/>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r>
              <a:rPr lang="en-US" altLang="zh-CN" sz="1600" dirty="0"/>
              <a:t>Law against discrimination</a:t>
            </a:r>
          </a:p>
        </p:txBody>
      </p:sp>
      <p:sp>
        <p:nvSpPr>
          <p:cNvPr id="28" name="矩形 27"/>
          <p:cNvSpPr/>
          <p:nvPr/>
        </p:nvSpPr>
        <p:spPr>
          <a:xfrm>
            <a:off x="733951" y="6529795"/>
            <a:ext cx="2363830" cy="246221"/>
          </a:xfrm>
          <a:prstGeom prst="rect">
            <a:avLst/>
          </a:prstGeom>
          <a:solidFill>
            <a:srgbClr val="666666">
              <a:lumMod val="20000"/>
              <a:lumOff val="80000"/>
            </a:srgbClr>
          </a:solidFill>
        </p:spPr>
        <p:txBody>
          <a:bodyPr wrap="square">
            <a:spAutoFit/>
          </a:bodyPr>
          <a:lstStyle/>
          <a:p>
            <a:pPr defTabSz="914400" fontAlgn="base">
              <a:spcBef>
                <a:spcPct val="0"/>
              </a:spcBef>
              <a:spcAft>
                <a:spcPct val="0"/>
              </a:spcAft>
              <a:defRPr/>
            </a:pP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Source</a:t>
            </a:r>
            <a:r>
              <a:rPr lang="zh-CN" altLang="en-US"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a:t>
            </a:r>
            <a:r>
              <a:rPr lang="en-US" altLang="zh-CN" sz="1000" kern="0" dirty="0" smtClean="0">
                <a:solidFill>
                  <a:srgbClr val="1D1D1A"/>
                </a:solidFill>
                <a:latin typeface="Arial" panose="020B0604020202020204" pitchFamily="34" charset="0"/>
                <a:ea typeface="微软雅黑" panose="020B0503020204020204" pitchFamily="34" charset="-122"/>
                <a:sym typeface="Arial" panose="020B0604020202020204" pitchFamily="34" charset="0"/>
              </a:rPr>
              <a:t> aaai_2020_xai_tutorial.pdf</a:t>
            </a:r>
            <a:endParaRPr lang="zh-CN" altLang="en-US" sz="1000" kern="0"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4680923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A10D792-4102-9E49-9911-6FCBEA89B21E}"/>
              </a:ext>
            </a:extLst>
          </p:cNvPr>
          <p:cNvSpPr>
            <a:spLocks noGrp="1"/>
          </p:cNvSpPr>
          <p:nvPr>
            <p:ph type="body" sz="quarter" idx="10"/>
          </p:nvPr>
        </p:nvSpPr>
        <p:spPr/>
        <p:txBody>
          <a:bodyPr/>
          <a:lstStyle/>
          <a:p>
            <a:r>
              <a:rPr lang="en-US" altLang="zh-CN" dirty="0"/>
              <a:t>What is explainable AI (XAI)</a:t>
            </a:r>
          </a:p>
          <a:p>
            <a:r>
              <a:rPr lang="en-US" altLang="zh-CN" dirty="0">
                <a:solidFill>
                  <a:srgbClr val="C00000"/>
                </a:solidFill>
              </a:rPr>
              <a:t>Types of XAI </a:t>
            </a:r>
            <a:r>
              <a:rPr lang="en-US" altLang="zh-CN" dirty="0" smtClean="0">
                <a:solidFill>
                  <a:srgbClr val="C00000"/>
                </a:solidFill>
              </a:rPr>
              <a:t>methods</a:t>
            </a:r>
            <a:endParaRPr lang="en-US" altLang="zh-CN" dirty="0">
              <a:solidFill>
                <a:srgbClr val="C00000"/>
              </a:solidFill>
            </a:endParaRPr>
          </a:p>
          <a:p>
            <a:r>
              <a:rPr lang="en-US" altLang="zh-CN" dirty="0" smtClean="0"/>
              <a:t>Attribution</a:t>
            </a:r>
          </a:p>
          <a:p>
            <a:r>
              <a:rPr lang="en-US" altLang="zh-CN" dirty="0"/>
              <a:t>Counterfactuals</a:t>
            </a:r>
            <a:endParaRPr lang="en-US" altLang="zh-CN" dirty="0" smtClean="0"/>
          </a:p>
          <a:p>
            <a:r>
              <a:rPr lang="en-US" altLang="zh-CN" dirty="0" smtClean="0"/>
              <a:t>Knowledge-aware XAI</a:t>
            </a:r>
          </a:p>
          <a:p>
            <a:r>
              <a:rPr lang="en-US" altLang="zh-CN" dirty="0"/>
              <a:t>Conclusion</a:t>
            </a:r>
          </a:p>
          <a:p>
            <a:endParaRPr lang="en-US" altLang="zh-CN" dirty="0"/>
          </a:p>
        </p:txBody>
      </p:sp>
      <p:sp>
        <p:nvSpPr>
          <p:cNvPr id="3" name="文本框 2"/>
          <p:cNvSpPr txBox="1"/>
          <p:nvPr/>
        </p:nvSpPr>
        <p:spPr>
          <a:xfrm>
            <a:off x="1033620" y="636814"/>
            <a:ext cx="1763485" cy="553998"/>
          </a:xfrm>
          <a:prstGeom prst="rect">
            <a:avLst/>
          </a:prstGeom>
          <a:solidFill>
            <a:srgbClr val="EBEBEB"/>
          </a:solidFill>
        </p:spPr>
        <p:txBody>
          <a:bodyPr wrap="square" lIns="0" tIns="0" rIns="0" bIns="0" rtlCol="0">
            <a:spAutoFit/>
          </a:bodyPr>
          <a:lstStyle/>
          <a:p>
            <a:pPr algn="l"/>
            <a:r>
              <a:rPr kumimoji="1" lang="en-US" altLang="zh-CN" sz="3600" dirty="0" smtClean="0">
                <a:solidFill>
                  <a:srgbClr val="000000"/>
                </a:solidFill>
                <a:latin typeface="Microsoft YaHei" panose="020B0503020204020204" pitchFamily="34" charset="-122"/>
                <a:ea typeface="Microsoft YaHei" panose="020B0503020204020204" pitchFamily="34" charset="-122"/>
              </a:rPr>
              <a:t>Content</a:t>
            </a:r>
            <a:endParaRPr kumimoji="1" lang="zh-CN" altLang="en-US" sz="3600" dirty="0" smtClean="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3604740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smtClean="0"/>
              <a:t>Concept of Interpretability</a:t>
            </a:r>
            <a:endParaRPr lang="zh-CN" altLang="en-US" dirty="0"/>
          </a:p>
        </p:txBody>
      </p:sp>
      <p:sp>
        <p:nvSpPr>
          <p:cNvPr id="4" name="内容占位符 3"/>
          <p:cNvSpPr>
            <a:spLocks noGrp="1"/>
          </p:cNvSpPr>
          <p:nvPr>
            <p:ph idx="12"/>
          </p:nvPr>
        </p:nvSpPr>
        <p:spPr>
          <a:xfrm>
            <a:off x="729174" y="2332179"/>
            <a:ext cx="10330711" cy="3923478"/>
          </a:xfrm>
        </p:spPr>
        <p:txBody>
          <a:bodyPr/>
          <a:lstStyle/>
          <a:p>
            <a:r>
              <a:rPr lang="en-US" altLang="zh-CN" dirty="0" smtClean="0"/>
              <a:t>Interpretability: intrinsic vs. post-hoc</a:t>
            </a:r>
          </a:p>
          <a:p>
            <a:pPr lvl="1"/>
            <a:r>
              <a:rPr lang="en-US" altLang="zh-CN" dirty="0" smtClean="0"/>
              <a:t>Intrinsic interpretability comes from interpretable models, e.g. linear regression, decision trees, Naïve Bayes. These models are intrinsically interpretable.</a:t>
            </a:r>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pPr lvl="1"/>
            <a:r>
              <a:rPr lang="en-US" altLang="zh-CN" dirty="0" smtClean="0"/>
              <a:t>Complex models, </a:t>
            </a:r>
            <a:r>
              <a:rPr lang="en-US" altLang="zh-CN" dirty="0"/>
              <a:t>e.g. convolutional neural networks (CNNs), graph neural network (GNNs</a:t>
            </a:r>
            <a:r>
              <a:rPr lang="en-US" altLang="zh-CN" dirty="0" smtClean="0"/>
              <a:t>), are not interpretable. We can use XAI methods to generate post-hoc interpretability for them.</a:t>
            </a:r>
          </a:p>
        </p:txBody>
      </p:sp>
      <p:pic>
        <p:nvPicPr>
          <p:cNvPr id="5" name="图片 4"/>
          <p:cNvPicPr>
            <a:picLocks noChangeAspect="1"/>
          </p:cNvPicPr>
          <p:nvPr/>
        </p:nvPicPr>
        <p:blipFill>
          <a:blip r:embed="rId3"/>
          <a:stretch>
            <a:fillRect/>
          </a:stretch>
        </p:blipFill>
        <p:spPr>
          <a:xfrm>
            <a:off x="2919454" y="3319480"/>
            <a:ext cx="5422028" cy="1944582"/>
          </a:xfrm>
          <a:prstGeom prst="rect">
            <a:avLst/>
          </a:prstGeom>
        </p:spPr>
      </p:pic>
      <p:sp>
        <p:nvSpPr>
          <p:cNvPr id="7" name="矩形 6"/>
          <p:cNvSpPr/>
          <p:nvPr/>
        </p:nvSpPr>
        <p:spPr>
          <a:xfrm>
            <a:off x="2985374" y="5337522"/>
            <a:ext cx="5131642" cy="246221"/>
          </a:xfrm>
          <a:prstGeom prst="rect">
            <a:avLst/>
          </a:prstGeom>
          <a:solidFill>
            <a:srgbClr val="666666">
              <a:lumMod val="20000"/>
              <a:lumOff val="80000"/>
            </a:srgbClr>
          </a:solidFill>
        </p:spPr>
        <p:txBody>
          <a:bodyPr wrap="square">
            <a:spAutoFit/>
          </a:bodyPr>
          <a:lstStyle/>
          <a:p>
            <a:r>
              <a:rPr lang="en-US" altLang="zh-CN" sz="1000" b="1" dirty="0" smtClean="0"/>
              <a:t>Source: </a:t>
            </a:r>
            <a:r>
              <a:rPr lang="en-US" altLang="zh-CN" sz="1000" dirty="0"/>
              <a:t>Interpretable Machine </a:t>
            </a:r>
            <a:r>
              <a:rPr lang="en-US" altLang="zh-CN" sz="1000" dirty="0" smtClean="0"/>
              <a:t>Learning: </a:t>
            </a:r>
            <a:r>
              <a:rPr lang="en-US" altLang="zh-CN" sz="1000" i="1" dirty="0" smtClean="0"/>
              <a:t>A </a:t>
            </a:r>
            <a:r>
              <a:rPr lang="en-US" altLang="zh-CN" sz="1000" i="1" dirty="0"/>
              <a:t>Guide for Making Black Box Models Explainable</a:t>
            </a:r>
            <a:r>
              <a:rPr lang="en-US" altLang="zh-CN" sz="1000" i="1" dirty="0" smtClean="0"/>
              <a:t>.</a:t>
            </a:r>
            <a:endParaRPr lang="en-US" altLang="zh-CN" sz="1000" dirty="0"/>
          </a:p>
        </p:txBody>
      </p:sp>
      <p:sp>
        <p:nvSpPr>
          <p:cNvPr id="12" name="内容占位符 3"/>
          <p:cNvSpPr txBox="1">
            <a:spLocks/>
          </p:cNvSpPr>
          <p:nvPr/>
        </p:nvSpPr>
        <p:spPr>
          <a:xfrm>
            <a:off x="715784" y="1133123"/>
            <a:ext cx="10445702" cy="1116591"/>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r>
              <a:rPr lang="en-US" altLang="zh-CN" dirty="0" smtClean="0"/>
              <a:t>Interpretability and interpretable model</a:t>
            </a:r>
          </a:p>
          <a:p>
            <a:pPr lvl="1"/>
            <a:r>
              <a:rPr lang="en-US" altLang="zh-CN" dirty="0" smtClean="0"/>
              <a:t>Generally, interpretability </a:t>
            </a:r>
            <a:r>
              <a:rPr lang="en-US" altLang="zh-CN" dirty="0"/>
              <a:t>is the degree to which a human can understand the cause of a </a:t>
            </a:r>
            <a:r>
              <a:rPr lang="en-US" altLang="zh-CN" dirty="0" smtClean="0"/>
              <a:t>decision</a:t>
            </a:r>
          </a:p>
          <a:p>
            <a:pPr lvl="1"/>
            <a:r>
              <a:rPr lang="en-US" altLang="zh-CN" dirty="0" smtClean="0"/>
              <a:t>In machine learning, a </a:t>
            </a:r>
            <a:r>
              <a:rPr lang="en-US" altLang="zh-CN" dirty="0"/>
              <a:t>model is </a:t>
            </a:r>
            <a:r>
              <a:rPr lang="en-US" altLang="zh-CN" dirty="0" smtClean="0"/>
              <a:t>interpretable if </a:t>
            </a:r>
            <a:r>
              <a:rPr lang="en-US" altLang="zh-CN" dirty="0"/>
              <a:t>its decisions are </a:t>
            </a:r>
            <a:r>
              <a:rPr lang="en-US" altLang="zh-CN" dirty="0" smtClean="0"/>
              <a:t>easy for </a:t>
            </a:r>
            <a:r>
              <a:rPr lang="en-US" altLang="zh-CN" dirty="0"/>
              <a:t>a human </a:t>
            </a:r>
            <a:r>
              <a:rPr lang="en-US" altLang="zh-CN" dirty="0" smtClean="0"/>
              <a:t>to comprehend</a:t>
            </a:r>
            <a:endParaRPr lang="zh-CN" altLang="en-US" dirty="0"/>
          </a:p>
        </p:txBody>
      </p:sp>
    </p:spTree>
    <p:extLst>
      <p:ext uri="{BB962C8B-B14F-4D97-AF65-F5344CB8AC3E}">
        <p14:creationId xmlns:p14="http://schemas.microsoft.com/office/powerpoint/2010/main" val="8301315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smtClean="0"/>
              <a:t>Types of XAI methods</a:t>
            </a:r>
            <a:endParaRPr lang="zh-CN" altLang="en-US" dirty="0"/>
          </a:p>
        </p:txBody>
      </p:sp>
      <p:sp>
        <p:nvSpPr>
          <p:cNvPr id="4" name="内容占位符 3"/>
          <p:cNvSpPr>
            <a:spLocks noGrp="1"/>
          </p:cNvSpPr>
          <p:nvPr>
            <p:ph idx="12"/>
          </p:nvPr>
        </p:nvSpPr>
        <p:spPr>
          <a:xfrm>
            <a:off x="726021" y="1266654"/>
            <a:ext cx="10733557" cy="4690459"/>
          </a:xfrm>
        </p:spPr>
        <p:txBody>
          <a:bodyPr/>
          <a:lstStyle/>
          <a:p>
            <a:r>
              <a:rPr lang="en-US" altLang="zh-CN" dirty="0" smtClean="0"/>
              <a:t>Methods categories:</a:t>
            </a:r>
          </a:p>
          <a:p>
            <a:pPr lvl="1"/>
            <a:r>
              <a:rPr lang="en-US" altLang="zh-CN" dirty="0" smtClean="0"/>
              <a:t>Model-specific </a:t>
            </a:r>
            <a:r>
              <a:rPr lang="en-US" altLang="zh-CN" dirty="0"/>
              <a:t>vs. Model-agnostic</a:t>
            </a:r>
          </a:p>
          <a:p>
            <a:pPr lvl="1"/>
            <a:r>
              <a:rPr lang="en-US" altLang="zh-CN" dirty="0"/>
              <a:t>Global vs. </a:t>
            </a:r>
            <a:r>
              <a:rPr lang="en-US" altLang="zh-CN" dirty="0" smtClean="0"/>
              <a:t>Local</a:t>
            </a:r>
          </a:p>
          <a:p>
            <a:pPr lvl="1"/>
            <a:r>
              <a:rPr lang="en-US" altLang="zh-CN" dirty="0" smtClean="0"/>
              <a:t>Example-based methods</a:t>
            </a:r>
            <a:endParaRPr lang="en-US" altLang="zh-CN" dirty="0"/>
          </a:p>
          <a:p>
            <a:pPr lvl="1"/>
            <a:endParaRPr lang="en-US" altLang="zh-CN" dirty="0"/>
          </a:p>
          <a:p>
            <a:endParaRPr lang="en-US" altLang="zh-CN" dirty="0"/>
          </a:p>
          <a:p>
            <a:endParaRPr lang="zh-CN" altLang="en-US" dirty="0"/>
          </a:p>
        </p:txBody>
      </p:sp>
    </p:spTree>
    <p:extLst>
      <p:ext uri="{BB962C8B-B14F-4D97-AF65-F5344CB8AC3E}">
        <p14:creationId xmlns:p14="http://schemas.microsoft.com/office/powerpoint/2010/main" val="8309937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6" id="{C0111458-AEC0-47D3-87F2-0A61FE615353}" vid="{04AC8AE8-5B5D-4BD0-92A5-EF7282F0B86C}"/>
    </a:ext>
  </a:extLst>
</a:theme>
</file>

<file path=ppt/theme/theme2.xml><?xml version="1.0" encoding="utf-8"?>
<a:theme xmlns:a="http://schemas.openxmlformats.org/drawingml/2006/main" name="目录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2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6" id="{C0111458-AEC0-47D3-87F2-0A61FE615353}" vid="{4E795240-A65C-436F-B11D-DD7A226B6599}"/>
    </a:ext>
  </a:extLst>
</a:theme>
</file>

<file path=ppt/theme/theme3.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6" id="{C0111458-AEC0-47D3-87F2-0A61FE615353}" vid="{E5CC24A7-C766-4499-94DC-C822BD30CD56}"/>
    </a:ext>
  </a:extLst>
</a:theme>
</file>

<file path=ppt/theme/theme4.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6" id="{C0111458-AEC0-47D3-87F2-0A61FE615353}" vid="{FB962F1E-44C7-470D-A36F-D7804115102F}"/>
    </a:ext>
  </a:extLst>
</a:theme>
</file>

<file path=ppt/theme/theme5.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演示文稿6</Template>
  <TotalTime>14335</TotalTime>
  <Words>2875</Words>
  <Application>Microsoft Office PowerPoint</Application>
  <PresentationFormat>自定义</PresentationFormat>
  <Paragraphs>518</Paragraphs>
  <Slides>46</Slides>
  <Notes>41</Notes>
  <HiddenSlides>0</HiddenSlides>
  <MMClips>0</MMClips>
  <ScaleCrop>false</ScaleCrop>
  <HeadingPairs>
    <vt:vector size="6" baseType="variant">
      <vt:variant>
        <vt:lpstr>已用的字体</vt:lpstr>
      </vt:variant>
      <vt:variant>
        <vt:i4>15</vt:i4>
      </vt:variant>
      <vt:variant>
        <vt:lpstr>主题</vt:lpstr>
      </vt:variant>
      <vt:variant>
        <vt:i4>5</vt:i4>
      </vt:variant>
      <vt:variant>
        <vt:lpstr>幻灯片标题</vt:lpstr>
      </vt:variant>
      <vt:variant>
        <vt:i4>46</vt:i4>
      </vt:variant>
    </vt:vector>
  </HeadingPairs>
  <TitlesOfParts>
    <vt:vector size="66" baseType="lpstr">
      <vt:lpstr>.AppleSystemUIFont</vt:lpstr>
      <vt:lpstr>FrutigerNext LT Bold</vt:lpstr>
      <vt:lpstr>FrutigerNext LT Medium</vt:lpstr>
      <vt:lpstr>MS PGothic</vt:lpstr>
      <vt:lpstr>等线</vt:lpstr>
      <vt:lpstr>黑体</vt:lpstr>
      <vt:lpstr>华文细黑</vt:lpstr>
      <vt:lpstr>宋体</vt:lpstr>
      <vt:lpstr>Microsoft YaHei</vt:lpstr>
      <vt:lpstr>Microsoft YaHei</vt:lpstr>
      <vt:lpstr>Arial</vt:lpstr>
      <vt:lpstr>Calibri</vt:lpstr>
      <vt:lpstr>Cambria Math</vt:lpstr>
      <vt:lpstr>Times New Roman</vt:lpstr>
      <vt:lpstr>Wingdings</vt:lpstr>
      <vt:lpstr>封面页_图片版 </vt:lpstr>
      <vt:lpstr>目录页</vt:lpstr>
      <vt:lpstr>章节页</vt:lpstr>
      <vt:lpstr>结束页</vt:lpstr>
      <vt:lpstr>9_主题1</vt:lpstr>
      <vt:lpstr>Explainable AI(XAI)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 Yi (A)</dc:creator>
  <cp:lastModifiedBy>Yang Yi (A)</cp:lastModifiedBy>
  <cp:revision>286</cp:revision>
  <dcterms:created xsi:type="dcterms:W3CDTF">2020-10-22T02:19:13Z</dcterms:created>
  <dcterms:modified xsi:type="dcterms:W3CDTF">2020-11-01T08:01:44Z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(3)wD4g33z+kN/dn4AGQgG3wyPhSlVEKj+GTNmhluw1tWG1cMHAme9rOjdFTISQKv30IfOpJgcw
UogukheStwstgo0dnFweABg0BoOwDTLVDUlYqo7npUbPkRxXqRh+U7u4dcJtSVCe802sbM7d
/tYbzuHDO+hgRA6aSnpxuoEEC/UVXxPZRtXKwEgKAj9pezf0aUSLrLEA+Ycx2vxzgHxJqaYC
vq7sk3CabiF4HRytvc</vt:lpwstr>
  </property>
  <property fmtid="{D5CDD505-2E9C-101B-9397-08002B2CF9AE}" pid="3" name="_2015_ms_pID_7253431">
    <vt:lpwstr>bFSfDN8DEJ7s2WFsqhd5MSLiBOW3DejqZLRMvu0YqpHmiTs7r1SD9K
U/33wthqZDEeeGKJokqRXzOgXOaZAWqizQJBeWfZXHUA7wP72bV3OXEyTo1JHuz0k3+geRHh
pKta035DRM6hfuNHOsHPIzaispCsCIFkOGqLevNyH2cozC0CTGXTz1j6qaJg4rJPB8Tr41G4
SqE9KCu0xKGIeovDyvgwknsbIeeES7x/L4KS</vt:lpwstr>
  </property>
  <property fmtid="{D5CDD505-2E9C-101B-9397-08002B2CF9AE}" pid="4" name="_2015_ms_pID_7253432">
    <vt:lpwstr>PFxhf3IfNS5ah9tt8Odzmuk=</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1603417706</vt:lpwstr>
  </property>
</Properties>
</file>